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3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4.xml" ContentType="application/vnd.openxmlformats-officedocument.theme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5.xml" ContentType="application/vnd.openxmlformats-officedocument.theme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6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theme/theme7.xml" ContentType="application/vnd.openxmlformats-officedocument.theme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theme/theme8.xml" ContentType="application/vnd.openxmlformats-officedocument.theme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9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765" r:id="rId2"/>
    <p:sldMasterId id="2147483777" r:id="rId3"/>
    <p:sldMasterId id="2147483789" r:id="rId4"/>
    <p:sldMasterId id="2147483801" r:id="rId5"/>
    <p:sldMasterId id="2147483813" r:id="rId6"/>
    <p:sldMasterId id="2147483825" r:id="rId7"/>
    <p:sldMasterId id="2147483837" r:id="rId8"/>
    <p:sldMasterId id="2147483849" r:id="rId9"/>
  </p:sldMasterIdLst>
  <p:notesMasterIdLst>
    <p:notesMasterId r:id="rId22"/>
  </p:notesMasterIdLst>
  <p:handoutMasterIdLst>
    <p:handoutMasterId r:id="rId23"/>
  </p:handoutMasterIdLst>
  <p:sldIdLst>
    <p:sldId id="268" r:id="rId10"/>
    <p:sldId id="276" r:id="rId11"/>
    <p:sldId id="273" r:id="rId12"/>
    <p:sldId id="281" r:id="rId13"/>
    <p:sldId id="274" r:id="rId14"/>
    <p:sldId id="278" r:id="rId15"/>
    <p:sldId id="275" r:id="rId16"/>
    <p:sldId id="279" r:id="rId17"/>
    <p:sldId id="280" r:id="rId18"/>
    <p:sldId id="283" r:id="rId19"/>
    <p:sldId id="286" r:id="rId20"/>
    <p:sldId id="266" r:id="rId21"/>
  </p:sldIdLst>
  <p:sldSz cx="12187238" cy="6858000"/>
  <p:notesSz cx="7099300" cy="10234613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91">
          <p15:clr>
            <a:srgbClr val="A4A3A4"/>
          </p15:clr>
        </p15:guide>
        <p15:guide id="2" orient="horz" pos="1275">
          <p15:clr>
            <a:srgbClr val="A4A3A4"/>
          </p15:clr>
        </p15:guide>
        <p15:guide id="3" orient="horz" pos="3929">
          <p15:clr>
            <a:srgbClr val="A4A3A4"/>
          </p15:clr>
        </p15:guide>
        <p15:guide id="4" orient="horz" pos="2160">
          <p15:clr>
            <a:srgbClr val="A4A3A4"/>
          </p15:clr>
        </p15:guide>
        <p15:guide id="5" orient="horz" pos="3045">
          <p15:clr>
            <a:srgbClr val="A4A3A4"/>
          </p15:clr>
        </p15:guide>
        <p15:guide id="6" orient="horz" pos="4269">
          <p15:clr>
            <a:srgbClr val="A4A3A4"/>
          </p15:clr>
        </p15:guide>
        <p15:guide id="7" orient="horz" pos="3997" userDrawn="1">
          <p15:clr>
            <a:srgbClr val="A4A3A4"/>
          </p15:clr>
        </p15:guide>
        <p15:guide id="8" pos="91">
          <p15:clr>
            <a:srgbClr val="A4A3A4"/>
          </p15:clr>
        </p15:guide>
        <p15:guide id="9" pos="7585">
          <p15:clr>
            <a:srgbClr val="A4A3A4"/>
          </p15:clr>
        </p15:guide>
        <p15:guide id="10" pos="3839">
          <p15:clr>
            <a:srgbClr val="A4A3A4"/>
          </p15:clr>
        </p15:guide>
        <p15:guide id="11" pos="204">
          <p15:clr>
            <a:srgbClr val="A4A3A4"/>
          </p15:clr>
        </p15:guide>
        <p15:guide id="12" pos="7472">
          <p15:clr>
            <a:srgbClr val="A4A3A4"/>
          </p15:clr>
        </p15:guide>
        <p15:guide id="13" orient="horz" pos="482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vide Menini" initials="DM" lastIdx="1" clrIdx="0">
    <p:extLst>
      <p:ext uri="{19B8F6BF-5375-455C-9EA6-DF929625EA0E}">
        <p15:presenceInfo xmlns:p15="http://schemas.microsoft.com/office/powerpoint/2012/main" userId="f0ab5faca287254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0000"/>
    <a:srgbClr val="1D407A"/>
    <a:srgbClr val="595959"/>
    <a:srgbClr val="046A00"/>
    <a:srgbClr val="1F407A"/>
    <a:srgbClr val="A01530"/>
    <a:srgbClr val="E6E6E6"/>
    <a:srgbClr val="9D162F"/>
    <a:srgbClr val="066CC4"/>
    <a:srgbClr val="D3541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{1BD7E111-0CB8-44D6-8891-C1BB2F81B7CC}">
      <p1710:readonlyRecommended xmlns:p1710="http://schemas.microsoft.com/office/powerpoint/2017/10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9655" autoAdjust="0"/>
    <p:restoredTop sz="95226" autoAdjust="0"/>
  </p:normalViewPr>
  <p:slideViewPr>
    <p:cSldViewPr snapToObjects="1">
      <p:cViewPr varScale="1">
        <p:scale>
          <a:sx n="79" d="100"/>
          <a:sy n="79" d="100"/>
        </p:scale>
        <p:origin x="235" y="110"/>
      </p:cViewPr>
      <p:guideLst>
        <p:guide orient="horz" pos="391"/>
        <p:guide orient="horz" pos="1275"/>
        <p:guide orient="horz" pos="3929"/>
        <p:guide orient="horz" pos="2160"/>
        <p:guide orient="horz" pos="3045"/>
        <p:guide orient="horz" pos="4269"/>
        <p:guide orient="horz" pos="3997"/>
        <p:guide pos="91"/>
        <p:guide pos="7585"/>
        <p:guide pos="3839"/>
        <p:guide pos="204"/>
        <p:guide pos="7472"/>
        <p:guide orient="horz" pos="482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2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7.xml"/><Relationship Id="rId20" Type="http://schemas.openxmlformats.org/officeDocument/2006/relationships/slide" Target="slides/slide1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2.xml"/><Relationship Id="rId24" Type="http://schemas.openxmlformats.org/officeDocument/2006/relationships/commentAuthors" Target="commentAuthor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6.xml"/><Relationship Id="rId23" Type="http://schemas.openxmlformats.org/officeDocument/2006/relationships/handoutMaster" Target="handoutMasters/handoutMaster1.xml"/><Relationship Id="rId28" Type="http://schemas.openxmlformats.org/officeDocument/2006/relationships/tableStyles" Target="tableStyles.xml"/><Relationship Id="rId10" Type="http://schemas.openxmlformats.org/officeDocument/2006/relationships/slide" Target="slides/slide1.xml"/><Relationship Id="rId19" Type="http://schemas.openxmlformats.org/officeDocument/2006/relationships/slide" Target="slides/slide10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5.xml"/><Relationship Id="rId22" Type="http://schemas.openxmlformats.org/officeDocument/2006/relationships/notesMaster" Target="notesMasters/notesMaster1.xml"/><Relationship Id="rId27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ctr"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Ground</a:t>
            </a:r>
            <a:r>
              <a:rPr lang="en-US" baseline="0" dirty="0"/>
              <a:t> Truth Distribution</a:t>
            </a:r>
            <a:endParaRPr lang="en-US" dirty="0"/>
          </a:p>
        </c:rich>
      </c:tx>
      <c:layout>
        <c:manualLayout>
          <c:xMode val="edge"/>
          <c:yMode val="edge"/>
          <c:x val="0.1923674646506614"/>
          <c:y val="8.563889726538319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Foglio1!$B$1</c:f>
              <c:strCache>
                <c:ptCount val="1"/>
                <c:pt idx="0">
                  <c:v>Colonna1</c:v>
                </c:pt>
              </c:strCache>
            </c:strRef>
          </c:tx>
          <c:spPr>
            <a:scene3d>
              <a:camera prst="orthographicFront"/>
              <a:lightRig rig="threePt" dir="t"/>
            </a:scene3d>
            <a:sp3d prstMaterial="plastic">
              <a:contourClr>
                <a:srgbClr val="000000"/>
              </a:contourClr>
            </a:sp3d>
          </c:spPr>
          <c:explosion val="2"/>
          <c:dPt>
            <c:idx val="0"/>
            <c:bubble3D val="0"/>
            <c:spPr>
              <a:solidFill>
                <a:srgbClr val="42C2F5"/>
              </a:solidFill>
              <a:ln w="25400">
                <a:solidFill>
                  <a:schemeClr val="lt1"/>
                </a:solidFill>
              </a:ln>
              <a:effectLst/>
              <a:scene3d>
                <a:camera prst="orthographicFront"/>
                <a:lightRig rig="threePt" dir="t"/>
              </a:scene3d>
              <a:sp3d contourW="25400" prstMaterial="plastic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2-FFAB-4DAF-A1CB-42FDD339F47A}"/>
              </c:ext>
            </c:extLst>
          </c:dPt>
          <c:dPt>
            <c:idx val="1"/>
            <c:bubble3D val="0"/>
            <c:spPr>
              <a:solidFill>
                <a:srgbClr val="D35413"/>
              </a:solidFill>
              <a:ln w="25400">
                <a:solidFill>
                  <a:schemeClr val="lt1"/>
                </a:solidFill>
              </a:ln>
              <a:effectLst/>
              <a:scene3d>
                <a:camera prst="orthographicFront"/>
                <a:lightRig rig="threePt" dir="t"/>
              </a:scene3d>
              <a:sp3d contourW="25400" prstMaterial="plastic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FFAB-4DAF-A1CB-42FDD339F47A}"/>
              </c:ext>
            </c:extLst>
          </c:dPt>
          <c:dLbls>
            <c:dLbl>
              <c:idx val="0"/>
              <c:layout>
                <c:manualLayout>
                  <c:x val="-0.24731861019019696"/>
                  <c:y val="3.074221911851064E-2"/>
                </c:manualLayout>
              </c:layout>
              <c:tx>
                <c:rich>
                  <a:bodyPr/>
                  <a:lstStyle/>
                  <a:p>
                    <a:fld id="{BA58792F-C603-4178-ACB4-866D20CF5FEE}" type="VALUE">
                      <a:rPr lang="en-US" sz="2000">
                        <a:solidFill>
                          <a:schemeClr val="bg1"/>
                        </a:solidFill>
                      </a:rPr>
                      <a:pPr/>
                      <a:t>[VALORE]</a:t>
                    </a:fld>
                    <a:endParaRPr 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2-FFAB-4DAF-A1CB-42FDD339F47A}"/>
                </c:ext>
              </c:extLst>
            </c:dLbl>
            <c:dLbl>
              <c:idx val="1"/>
              <c:layout>
                <c:manualLayout>
                  <c:x val="0.25618511109026282"/>
                  <c:y val="-7.9361194609558122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197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AF92951F-5947-44EF-AB6F-0A13C9EA4645}" type="VALUE">
                      <a:rPr lang="en-US" sz="2000">
                        <a:solidFill>
                          <a:schemeClr val="bg1"/>
                        </a:solidFill>
                      </a:rPr>
                      <a:pPr>
                        <a:defRPr/>
                      </a:pPr>
                      <a:t>[VALORE]</a:t>
                    </a:fld>
                    <a:endParaRPr 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it-IT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7486192283812457"/>
                      <c:h val="0.1197000178093932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FFAB-4DAF-A1CB-42FDD339F47A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Foglio1!$A$2:$A$3</c:f>
              <c:strCache>
                <c:ptCount val="2"/>
                <c:pt idx="0">
                  <c:v>Healthy</c:v>
                </c:pt>
                <c:pt idx="1">
                  <c:v>Anxious</c:v>
                </c:pt>
              </c:strCache>
            </c:strRef>
          </c:cat>
          <c:val>
            <c:numRef>
              <c:f>Foglio1!$B$2:$B$3</c:f>
              <c:numCache>
                <c:formatCode>General</c:formatCode>
                <c:ptCount val="2"/>
                <c:pt idx="0">
                  <c:v>25</c:v>
                </c:pt>
                <c:pt idx="1">
                  <c:v>26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FAB-4DAF-A1CB-42FDD339F47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Accuracy</a:t>
            </a:r>
          </a:p>
        </c:rich>
      </c:tx>
      <c:layout>
        <c:manualLayout>
          <c:xMode val="edge"/>
          <c:yMode val="edge"/>
          <c:x val="0.25080809051751352"/>
          <c:y val="2.119276202096848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Foglio1!$B$1</c:f>
              <c:strCache>
                <c:ptCount val="1"/>
                <c:pt idx="0">
                  <c:v>Serie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-7.2234732165557458E-3"/>
                  <c:y val="1.9073485818871638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197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31FA2D56-BE35-4ED5-8A72-2711BFC82BC5}" type="VALUE">
                      <a:rPr lang="en-US" sz="1200" b="1"/>
                      <a:pPr>
                        <a:defRPr/>
                      </a:pPr>
                      <a:t>[VALORE]</a:t>
                    </a:fld>
                    <a:endParaRPr 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it-IT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7185513011636619"/>
                      <c:h val="9.9690752546635758E-2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0BD2-442F-BB0C-76629C05DB1D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Foglio1!$A$2</c:f>
              <c:strCache>
                <c:ptCount val="1"/>
                <c:pt idx="0">
                  <c:v>Categoria 1</c:v>
                </c:pt>
              </c:strCache>
            </c:strRef>
          </c:cat>
          <c:val>
            <c:numRef>
              <c:f>Foglio1!$B$2</c:f>
              <c:numCache>
                <c:formatCode>General</c:formatCode>
                <c:ptCount val="1"/>
                <c:pt idx="0">
                  <c:v>0.54900000000000004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BD2-442F-BB0C-76629C05DB1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81022431"/>
        <c:axId val="8306047"/>
      </c:barChart>
      <c:catAx>
        <c:axId val="1781022431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8306047"/>
        <c:crosses val="autoZero"/>
        <c:auto val="1"/>
        <c:lblAlgn val="ctr"/>
        <c:lblOffset val="100"/>
        <c:noMultiLvlLbl val="0"/>
      </c:catAx>
      <c:valAx>
        <c:axId val="8306047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prstDash val="dash"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78102243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Accuracy</a:t>
            </a:r>
          </a:p>
        </c:rich>
      </c:tx>
      <c:layout>
        <c:manualLayout>
          <c:xMode val="edge"/>
          <c:yMode val="edge"/>
          <c:x val="0.25080809051751352"/>
          <c:y val="2.119276202096848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Foglio1!$B$1</c:f>
              <c:strCache>
                <c:ptCount val="1"/>
                <c:pt idx="0">
                  <c:v>Serie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-7.2234732165557458E-3"/>
                  <c:y val="1.9073485818871638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197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1F7577E8-4EC5-4415-9682-4B3F2B478877}" type="VALUE">
                      <a:rPr lang="en-US" b="1"/>
                      <a:pPr>
                        <a:defRPr/>
                      </a:pPr>
                      <a:t>[VALORE]</a:t>
                    </a:fld>
                    <a:endParaRPr 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it-IT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40187764801436959"/>
                      <c:h val="9.9690752546635758E-2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0-974D-45D5-9959-EF5E76FAA9D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Foglio1!$A$2</c:f>
              <c:strCache>
                <c:ptCount val="1"/>
                <c:pt idx="0">
                  <c:v>Categoria 1</c:v>
                </c:pt>
              </c:strCache>
            </c:strRef>
          </c:cat>
          <c:val>
            <c:numRef>
              <c:f>Foglio1!$B$2</c:f>
              <c:numCache>
                <c:formatCode>General</c:formatCode>
                <c:ptCount val="1"/>
                <c:pt idx="0">
                  <c:v>0.76500000000000001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74D-45D5-9959-EF5E76FAA9D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81022431"/>
        <c:axId val="8306047"/>
      </c:barChart>
      <c:catAx>
        <c:axId val="1781022431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8306047"/>
        <c:crosses val="autoZero"/>
        <c:auto val="1"/>
        <c:lblAlgn val="ctr"/>
        <c:lblOffset val="100"/>
        <c:noMultiLvlLbl val="0"/>
      </c:catAx>
      <c:valAx>
        <c:axId val="8306047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prstDash val="dash"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78102243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6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>
              <a:latin typeface="Arial" panose="020B0604020202020204" pitchFamily="34" charset="0"/>
            </a:endParaRPr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4021138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6A4B46-F6A6-DA4E-8415-64807F0B23D2}" type="datetimeFigureOut">
              <a:rPr lang="de-DE" smtClean="0">
                <a:latin typeface="Arial" panose="020B0604020202020204" pitchFamily="34" charset="0"/>
              </a:rPr>
              <a:t>05.05.2021</a:t>
            </a:fld>
            <a:endParaRPr lang="de-DE" dirty="0">
              <a:latin typeface="Arial" panose="020B0604020202020204" pitchFamily="34" charset="0"/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>
              <a:latin typeface="Arial" panose="020B0604020202020204" pitchFamily="34" charset="0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048993-9816-0246-B1D2-4028350D98C2}" type="slidenum">
              <a:rPr lang="de-DE" smtClean="0">
                <a:latin typeface="Arial" panose="020B0604020202020204" pitchFamily="34" charset="0"/>
              </a:rPr>
              <a:t>‹N›</a:t>
            </a:fld>
            <a:endParaRPr lang="de-DE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530242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/>
          <a:lstStyle>
            <a:lvl1pPr algn="l">
              <a:defRPr sz="1300">
                <a:latin typeface="Arial" panose="020B0604020202020204" pitchFamily="34" charset="0"/>
              </a:defRPr>
            </a:lvl1pPr>
          </a:lstStyle>
          <a:p>
            <a:endParaRPr lang="de-CH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4021295" y="1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/>
          <a:lstStyle>
            <a:lvl1pPr algn="r">
              <a:defRPr sz="1300">
                <a:latin typeface="Arial" panose="020B0604020202020204" pitchFamily="34" charset="0"/>
              </a:defRPr>
            </a:lvl1pPr>
          </a:lstStyle>
          <a:p>
            <a:fld id="{BCDB334D-D17F-49C4-91DD-37BB7E818209}" type="datetimeFigureOut">
              <a:rPr lang="de-CH" smtClean="0"/>
              <a:pPr/>
              <a:t>05.05.2021</a:t>
            </a:fld>
            <a:endParaRPr lang="de-CH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41288" y="768350"/>
            <a:ext cx="68167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0" tIns="49520" rIns="99040" bIns="49520" rtlCol="0" anchor="ctr"/>
          <a:lstStyle/>
          <a:p>
            <a:endParaRPr lang="de-CH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709931" y="4861442"/>
            <a:ext cx="5679440" cy="4605576"/>
          </a:xfrm>
          <a:prstGeom prst="rect">
            <a:avLst/>
          </a:prstGeom>
        </p:spPr>
        <p:txBody>
          <a:bodyPr vert="horz" lIns="99040" tIns="49520" rIns="99040" bIns="49520" rtlCol="0"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CH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1" y="9721107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 anchor="b"/>
          <a:lstStyle>
            <a:lvl1pPr algn="l">
              <a:defRPr sz="1300">
                <a:latin typeface="Arial" panose="020B0604020202020204" pitchFamily="34" charset="0"/>
              </a:defRPr>
            </a:lvl1pPr>
          </a:lstStyle>
          <a:p>
            <a:endParaRPr lang="de-CH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4021295" y="9721107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 anchor="b"/>
          <a:lstStyle>
            <a:lvl1pPr algn="r">
              <a:defRPr sz="1300">
                <a:latin typeface="Arial" panose="020B0604020202020204" pitchFamily="34" charset="0"/>
              </a:defRPr>
            </a:lvl1pPr>
          </a:lstStyle>
          <a:p>
            <a:fld id="{A51C0C35-A9A2-4EFD-9BAF-1E52E29E03D1}" type="slidenum">
              <a:rPr lang="de-CH" smtClean="0"/>
              <a:pPr/>
              <a:t>‹N›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7735997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1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5375095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10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591232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11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3968878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2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5151902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3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1188585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4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8003396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5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1997242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6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4267869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7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740833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8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0618296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9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302194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6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6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7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7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8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8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9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57F1B-665C-1841-8C6C-C84052B18BF3}" type="datetime1">
              <a:rPr lang="it-IT" smtClean="0"/>
              <a:t>05/05/2021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Branca, Menini, Sangalli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r>
              <a:rPr lang="it-IT"/>
              <a:t>Fare clic sull'icona per inserire un'immagine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26009964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7DDBAD16-67C1-4DE7-BC19-111FC929E0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C3BDFC-885D-614C-8F35-13F6CDDED193}" type="datetime1">
              <a:rPr lang="it-IT" smtClean="0"/>
              <a:t>05/05/2021</a:t>
            </a:fld>
            <a:endParaRPr lang="en-GB" dirty="0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E9B68DF0-7653-45A1-B54C-F294DE2223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Branca, Menini, Sangalli</a:t>
            </a:r>
            <a:endParaRPr lang="en-GB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B5D2B62-93B9-4E9D-83B3-B75685B9EF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‹N›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47799841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ADC0E-A7F8-2944-A664-EEA8D2F617BC}" type="datetime1">
              <a:rPr lang="it-IT" smtClean="0"/>
              <a:t>05/05/2021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Branca, Menini, Sangalli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65666139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3DB65-1D06-DB4E-8136-FC3BC51D819C}" type="datetime1">
              <a:rPr lang="it-IT" smtClean="0"/>
              <a:t>05/05/2021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Branca, Menini, Sangalli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118099817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A1D68-C390-7947-8184-C90FD28523FA}" type="datetime1">
              <a:rPr lang="it-IT" smtClean="0"/>
              <a:t>05/05/2021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Branca, Menini, Sangalli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2250700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1268869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70CA2-C202-6746-B293-2193BDB9A395}" type="datetime1">
              <a:rPr lang="it-IT" smtClean="0"/>
              <a:t>05/05/2021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Branca, Menini, Sangalli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902882693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ED32B-DB58-074E-A212-76D77759C280}" type="datetime1">
              <a:rPr lang="it-IT" smtClean="0"/>
              <a:t>05/05/2021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Branca, Menini, Sangalli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3597727416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48253-41AB-7648-90B7-2A5C1FAF93B0}" type="datetime1">
              <a:rPr lang="it-IT" smtClean="0"/>
              <a:t>05/05/2021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Branca, Menini, Sangalli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683457095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AE225-328F-B546-8294-9E1541C69D4D}" type="datetime1">
              <a:rPr lang="it-IT" smtClean="0"/>
              <a:t>05/05/2021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Branca, Menini, Sangalli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4071505181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4718FD-6878-8748-A9E8-1A1129274277}" type="datetime1">
              <a:rPr lang="it-IT" smtClean="0"/>
              <a:t>05/05/2021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Branca, Menini, Sangalli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472829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CEA43-57B6-D044-801C-E063B073B176}" type="datetime1">
              <a:rPr lang="it-IT" smtClean="0"/>
              <a:t>05/05/2021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Branca, Menini, Sangalli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826009964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FFAD5C-C8A7-B14C-B349-28A6EE474FEF}" type="datetime1">
              <a:rPr lang="it-IT" smtClean="0"/>
              <a:t>05/05/2021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Branca, Menini, Sangalli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9749355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F9F882-0BD2-2D4D-BF83-4FAB7C80C580}" type="datetime1">
              <a:rPr lang="it-IT" smtClean="0"/>
              <a:t>05/05/2021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Branca, Menini, Sangalli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25086537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C69E8-4B4D-864E-A0D4-5DA69BAF7D20}" type="datetime1">
              <a:rPr lang="it-IT" smtClean="0"/>
              <a:t>05/05/2021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Branca, Menini, Sangalli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422879230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46870799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70A17A-4393-3049-9668-2DDF0992B14C}" type="datetime1">
              <a:rPr lang="it-IT" smtClean="0"/>
              <a:t>05/05/2021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Branca, Menini, Sangalli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684596061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99912A-4784-3448-8609-E13B320C38CA}" type="datetime1">
              <a:rPr lang="it-IT" smtClean="0"/>
              <a:t>05/05/2021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Branca, Menini, Sangalli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897415336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45983-D01C-324E-88F3-AC5D3F58D187}" type="datetime1">
              <a:rPr lang="it-IT" smtClean="0"/>
              <a:t>05/05/2021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Branca, Menini, Sangalli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4189707849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FFCA9-5D6F-B64F-AE47-CDEDB6EC8F34}" type="datetime1">
              <a:rPr lang="it-IT" smtClean="0"/>
              <a:t>05/05/2021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Branca, Menini, Sangalli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4156887399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2D643-8904-A449-B4F4-858338C5B1A7}" type="datetime1">
              <a:rPr lang="it-IT" smtClean="0"/>
              <a:t>05/05/2021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Branca, Menini, Sangalli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612584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9891C1-B8E1-F242-944C-3CC9F3696D81}" type="datetime1">
              <a:rPr lang="it-IT" smtClean="0"/>
              <a:t>05/05/2021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Branca, Menini, Sangalli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06108126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630C5-216A-9940-B7AF-EE2B25B42B27}" type="datetime1">
              <a:rPr lang="it-IT" smtClean="0"/>
              <a:t>05/05/2021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Branca, Menini, Sangalli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149029171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1F8DA-6232-CC4B-8DC4-AC8FB4634015}" type="datetime1">
              <a:rPr lang="it-IT" smtClean="0"/>
              <a:t>05/05/2021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Branca, Menini, Sangalli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571596633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F1518-89FC-D14E-8511-1DB182A0EDEF}" type="datetime1">
              <a:rPr lang="it-IT" smtClean="0"/>
              <a:t>05/05/2021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Branca, Menini, Sangalli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79285593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93843815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F0C894-6A30-CC4F-BE42-1D5E1D9652B1}" type="datetime1">
              <a:rPr lang="it-IT" smtClean="0"/>
              <a:t>05/05/2021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Branca, Menini, Sangalli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807845491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C555F-A211-734B-B7CD-009ED8780FFE}" type="datetime1">
              <a:rPr lang="it-IT" smtClean="0"/>
              <a:t>05/05/2021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Branca, Menini, Sangalli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3147870395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59860-350F-314C-9614-245D63ECB2C4}" type="datetime1">
              <a:rPr lang="it-IT" smtClean="0"/>
              <a:t>05/05/2021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Branca, Menini, Sangalli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355197154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A04251-0E0F-0A4F-830C-B2F986C69467}" type="datetime1">
              <a:rPr lang="it-IT" smtClean="0"/>
              <a:t>05/05/2021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Branca, Menini, Sangalli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726463521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1C8D8-C6B2-A74B-A225-D0BA218FD1DC}" type="datetime1">
              <a:rPr lang="it-IT" smtClean="0"/>
              <a:t>05/05/2021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Branca, Menini, Sangalli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569284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72A2B-F360-354B-B9ED-E384456A6AE2}" type="datetime1">
              <a:rPr lang="it-IT" smtClean="0"/>
              <a:t>05/05/2021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Branca, Menini, Sangalli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234159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1D8FA-A717-FD4C-80BB-D230B4185CF4}" type="datetime1">
              <a:rPr lang="it-IT" smtClean="0"/>
              <a:t>05/05/2021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Branca, Menini, Sangalli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638008544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80723131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2912E6-B347-9442-BF78-425CAE2AA329}" type="datetime1">
              <a:rPr lang="it-IT" smtClean="0"/>
              <a:t>05/05/2021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Branca, Menini, Sangalli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419692003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6142069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2991D-B8C5-6445-A2C9-4A260A14509D}" type="datetime1">
              <a:rPr lang="it-IT" smtClean="0"/>
              <a:t>05/05/2021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Branca, Menini, Sangalli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3818019336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51A8A-C970-6D42-B39D-4276B3EACAD4}" type="datetime1">
              <a:rPr lang="it-IT" smtClean="0"/>
              <a:t>05/05/2021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Branca, Menini, Sangalli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983430453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794F5-A313-C345-9DBC-FD8777F76697}" type="datetime1">
              <a:rPr lang="it-IT" smtClean="0"/>
              <a:t>05/05/2021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Branca, Menini, Sangalli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462178339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550FC-ACE8-AC40-8691-6F7F5B80EC51}" type="datetime1">
              <a:rPr lang="it-IT" smtClean="0"/>
              <a:t>05/05/2021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Branca, Menini, Sangalli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94277555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41CF8-E44F-A34E-A48A-79509BC1162E}" type="datetime1">
              <a:rPr lang="it-IT" smtClean="0"/>
              <a:t>05/05/2021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Branca, Menini, Sangalli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457402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EA8D3-35F3-D244-92EC-FFFBD21CE749}" type="datetime1">
              <a:rPr lang="it-IT" smtClean="0"/>
              <a:t>05/05/2021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Branca, Menini, Sangalli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39241779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B4FDBD-B715-C64A-ACDE-EC0248ECB2FF}" type="datetime1">
              <a:rPr lang="it-IT" smtClean="0"/>
              <a:t>05/05/2021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Branca, Menini, Sangalli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915455288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AB282-E2ED-2447-A364-7946072AE0F5}" type="datetime1">
              <a:rPr lang="it-IT" smtClean="0"/>
              <a:t>05/05/2021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Branca, Menini, Sangalli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27299815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7F2E2D-3475-A64F-9D35-ED40B9226E69}" type="datetime1">
              <a:rPr lang="it-IT" smtClean="0"/>
              <a:t>05/05/2021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Branca, Menini, Sangalli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13079104"/>
      </p:ext>
    </p:extLst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FFDBA2-22B7-364C-9109-8A30C9BB3CD2}" type="datetime1">
              <a:rPr lang="it-IT" smtClean="0"/>
              <a:t>05/05/2021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Branca, Menini, Sangalli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928511375"/>
      </p:ext>
    </p:extLst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22B13-6CA0-C042-9F4D-AA689DA97696}" type="datetime1">
              <a:rPr lang="it-IT" smtClean="0"/>
              <a:t>05/05/2021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Branca, Menini, Sangalli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378694842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776D0-6CE3-7447-9E95-91DB906572A6}" type="datetime1">
              <a:rPr lang="it-IT" smtClean="0"/>
              <a:t>05/05/2021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Branca, Menini, Sangalli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024135163"/>
      </p:ext>
    </p:extLst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AF2FED-7206-684F-B6C0-B740FFE563A4}" type="datetime1">
              <a:rPr lang="it-IT" smtClean="0"/>
              <a:t>05/05/2021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Branca, Menini, Sangalli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303822867"/>
      </p:ext>
    </p:extLst>
  </p:cSld>
  <p:clrMapOvr>
    <a:masterClrMapping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3FFAA-EBEB-9342-AE2F-14F9C2260FBF}" type="datetime1">
              <a:rPr lang="it-IT" smtClean="0"/>
              <a:t>05/05/2021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Branca, Menini, Sangalli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579213"/>
      </p:ext>
    </p:extLst>
  </p:cSld>
  <p:clrMapOvr>
    <a:masterClrMapping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BF04A9-B6F1-BE43-A218-C8483DDADEC9}" type="datetime1">
              <a:rPr lang="it-IT" smtClean="0"/>
              <a:t>05/05/2021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Branca, Menini, Sangalli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79271206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C30A0-9A18-B742-AA83-24544304CBA6}" type="datetime1">
              <a:rPr lang="it-IT" smtClean="0"/>
              <a:t>05/05/2021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Branca, Menini, Sangalli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612019383"/>
      </p:ext>
    </p:extLst>
  </p:cSld>
  <p:clrMapOvr>
    <a:masterClrMapping/>
  </p:clrMapOvr>
  <p:transition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110D48-03CD-164C-ADCE-6081D0DD7F75}" type="datetime1">
              <a:rPr lang="it-IT" smtClean="0"/>
              <a:t>05/05/2021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Branca, Menini, Sangalli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98753593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46023824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52210-AEBD-914C-B9F9-B0AE912309DD}" type="datetime1">
              <a:rPr lang="it-IT" smtClean="0"/>
              <a:t>05/05/2021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Branca, Menini, Sangalli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</p:cSld>
  <p:clrMapOvr>
    <a:masterClrMapping/>
  </p:clrMapOvr>
  <p:transition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18FB8-C511-E540-B36F-72A9F471CDCD}" type="datetime1">
              <a:rPr lang="it-IT" smtClean="0"/>
              <a:t>05/05/2021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Branca, Menini, Sangalli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706051647"/>
      </p:ext>
    </p:extLst>
  </p:cSld>
  <p:clrMapOvr>
    <a:masterClrMapping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B1F25-27A6-1C4E-9624-5BBE61C8FFD8}" type="datetime1">
              <a:rPr lang="it-IT" smtClean="0"/>
              <a:t>05/05/2021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Branca, Menini, Sangalli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150281680"/>
      </p:ext>
    </p:extLst>
  </p:cSld>
  <p:clrMapOvr>
    <a:masterClrMapping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2A865-9E04-AC4A-93AD-3933C419FC36}" type="datetime1">
              <a:rPr lang="it-IT" smtClean="0"/>
              <a:t>05/05/2021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Branca, Menini, Sangalli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954141648"/>
      </p:ext>
    </p:extLst>
  </p:cSld>
  <p:clrMapOvr>
    <a:masterClrMapping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230D7A-46D6-1B42-A267-3279549B59B3}" type="datetime1">
              <a:rPr lang="it-IT" smtClean="0"/>
              <a:t>05/05/2021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Branca, Menini, Sangalli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532291461"/>
      </p:ext>
    </p:extLst>
  </p:cSld>
  <p:clrMapOvr>
    <a:masterClrMapping/>
  </p:clrMapOvr>
  <p:transition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4079A6-0B0C-BE4A-BA76-FC67A46E6DC7}" type="datetime1">
              <a:rPr lang="it-IT" smtClean="0"/>
              <a:t>05/05/2021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Branca, Menini, Sangalli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146628"/>
      </p:ext>
    </p:extLst>
  </p:cSld>
  <p:clrMapOvr>
    <a:masterClrMapping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B0DA8-E9FB-F040-B52B-991A69663403}" type="datetime1">
              <a:rPr lang="it-IT" smtClean="0"/>
              <a:t>05/05/2021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Branca, Menini, Sangalli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36090049"/>
      </p:ext>
    </p:extLst>
  </p:cSld>
  <p:clrMapOvr>
    <a:masterClrMapping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F4DA3-2302-144C-8C72-0BC9790F51B7}" type="datetime1">
              <a:rPr lang="it-IT" smtClean="0"/>
              <a:t>05/05/2021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Branca, Menini, Sangalli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296178265"/>
      </p:ext>
    </p:extLst>
  </p:cSld>
  <p:clrMapOvr>
    <a:masterClrMapping/>
  </p:clrMapOvr>
  <p:transition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517B70-BFFF-5D47-AD4E-66F4B9295858}" type="datetime1">
              <a:rPr lang="it-IT" smtClean="0"/>
              <a:t>05/05/2021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Branca, Menini, Sangalli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42146689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44925429"/>
      </p:ext>
    </p:extLst>
  </p:cSld>
  <p:clrMapOvr>
    <a:masterClrMapping/>
  </p:clrMapOvr>
  <p:transition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DA526-2280-274A-90E5-5ABAFF7DB093}" type="datetime1">
              <a:rPr lang="it-IT" smtClean="0"/>
              <a:t>05/05/2021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Branca, Menini, Sangalli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354806819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A0B39-6434-414E-921F-8CE941B27CC8}" type="datetime1">
              <a:rPr lang="it-IT" smtClean="0"/>
              <a:t>05/05/2021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Branca, Menini, Sangalli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</p:cSld>
  <p:clrMapOvr>
    <a:masterClrMapping/>
  </p:clrMapOvr>
  <p:transition>
    <p:fade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F2A62-6F0B-7B44-95E2-1F8B8287D0B6}" type="datetime1">
              <a:rPr lang="it-IT" smtClean="0"/>
              <a:t>05/05/2021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Branca, Menini, Sangalli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652210638"/>
      </p:ext>
    </p:extLst>
  </p:cSld>
  <p:clrMapOvr>
    <a:masterClrMapping/>
  </p:clrMapOvr>
  <p:transition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88FDCC-8586-664A-B569-2FD7DC343097}" type="datetime1">
              <a:rPr lang="it-IT" smtClean="0"/>
              <a:t>05/05/2021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Branca, Menini, Sangalli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4213001361"/>
      </p:ext>
    </p:extLst>
  </p:cSld>
  <p:clrMapOvr>
    <a:masterClrMapping/>
  </p:clrMapOvr>
  <p:transition>
    <p:fad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A18CE-DE32-7343-B200-5E7837851691}" type="datetime1">
              <a:rPr lang="it-IT" smtClean="0"/>
              <a:t>05/05/2021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Branca, Menini, Sangalli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587475383"/>
      </p:ext>
    </p:extLst>
  </p:cSld>
  <p:clrMapOvr>
    <a:masterClrMapping/>
  </p:clrMapOvr>
  <p:transition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04CD8-BC20-6F42-AFD1-9F83606CC43E}" type="datetime1">
              <a:rPr lang="it-IT" smtClean="0"/>
              <a:t>05/05/2021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Branca, Menini, Sangalli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002785"/>
      </p:ext>
    </p:extLst>
  </p:cSld>
  <p:clrMapOvr>
    <a:masterClrMapping/>
  </p:clrMapOvr>
  <p:transition>
    <p:fad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B3611-4DF7-4940-9412-3C59BBEEB025}" type="datetime1">
              <a:rPr lang="it-IT" smtClean="0"/>
              <a:t>05/05/2021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Branca, Menini, Sangalli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42983617"/>
      </p:ext>
    </p:extLst>
  </p:cSld>
  <p:clrMapOvr>
    <a:masterClrMapping/>
  </p:clrMapOvr>
  <p:transition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54D03-5806-E94B-8E9F-A9079FEDFEDE}" type="datetime1">
              <a:rPr lang="it-IT" smtClean="0"/>
              <a:t>05/05/2021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Branca, Menini, Sangalli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491589136"/>
      </p:ext>
    </p:extLst>
  </p:cSld>
  <p:clrMapOvr>
    <a:masterClrMapping/>
  </p:clrMapOvr>
  <p:transition>
    <p:fade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D4E10-8939-3D46-8680-B4D7EC75103A}" type="datetime1">
              <a:rPr lang="it-IT" smtClean="0"/>
              <a:t>05/05/2021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Branca, Menini, Sangalli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68060527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07918196"/>
      </p:ext>
    </p:extLst>
  </p:cSld>
  <p:clrMapOvr>
    <a:masterClrMapping/>
  </p:clrMapOvr>
  <p:transition>
    <p:fad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EE182-71DB-4F46-A23E-55E16918CC99}" type="datetime1">
              <a:rPr lang="it-IT" smtClean="0"/>
              <a:t>05/05/2021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Branca, Menini, Sangalli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029380379"/>
      </p:ext>
    </p:extLst>
  </p:cSld>
  <p:clrMapOvr>
    <a:masterClrMapping/>
  </p:clrMapOvr>
  <p:transition>
    <p:fad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0750F-A625-B14A-B781-D5A48463C0F4}" type="datetime1">
              <a:rPr lang="it-IT" smtClean="0"/>
              <a:t>05/05/2021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Branca, Menini, Sangalli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4057446467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76D30-2FD9-9E42-8F59-A90CC75332D7}" type="datetime1">
              <a:rPr lang="it-IT" smtClean="0"/>
              <a:t>05/05/2021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Branca, Menini, Sangalli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1353896245"/>
      </p:ext>
    </p:extLst>
  </p:cSld>
  <p:clrMapOvr>
    <a:masterClrMapping/>
  </p:clrMapOvr>
  <p:transition>
    <p:fade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6A1C9-ED0F-6341-9F74-F29B4B1B73DC}" type="datetime1">
              <a:rPr lang="it-IT" smtClean="0"/>
              <a:t>05/05/2021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Branca, Menini, Sangalli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44268069"/>
      </p:ext>
    </p:extLst>
  </p:cSld>
  <p:clrMapOvr>
    <a:masterClrMapping/>
  </p:clrMapOvr>
  <p:transition>
    <p:fad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C5D7ED-607C-6D42-9A15-A9BE5CF15924}" type="datetime1">
              <a:rPr lang="it-IT" smtClean="0"/>
              <a:t>05/05/2021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Branca, Menini, Sangalli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972545763"/>
      </p:ext>
    </p:extLst>
  </p:cSld>
  <p:clrMapOvr>
    <a:masterClrMapping/>
  </p:clrMapOvr>
  <p:transition>
    <p:fade/>
  </p:transition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986FF2-EE18-674E-877E-B9CDBB86FD43}" type="datetime1">
              <a:rPr lang="it-IT" smtClean="0"/>
              <a:t>05/05/2021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Branca, Menini, Sangalli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727132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66DC0-7A57-D147-8668-C5C51BDDC961}" type="datetime1">
              <a:rPr lang="it-IT" smtClean="0"/>
              <a:t>05/05/2021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Branca, Menini, Sangalli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385941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15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3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6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24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33.xml"/><Relationship Id="rId10" Type="http://schemas.openxmlformats.org/officeDocument/2006/relationships/theme" Target="../theme/theme4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5.xml"/><Relationship Id="rId3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4.xml"/><Relationship Id="rId2" Type="http://schemas.openxmlformats.org/officeDocument/2006/relationships/slideLayout" Target="../slideLayouts/slideLayout39.xml"/><Relationship Id="rId1" Type="http://schemas.openxmlformats.org/officeDocument/2006/relationships/slideLayout" Target="../slideLayouts/slideLayout38.xml"/><Relationship Id="rId6" Type="http://schemas.openxmlformats.org/officeDocument/2006/relationships/slideLayout" Target="../slideLayouts/slideLayout43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42.xml"/><Relationship Id="rId10" Type="http://schemas.openxmlformats.org/officeDocument/2006/relationships/theme" Target="../theme/theme5.xml"/><Relationship Id="rId4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6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4.xml"/><Relationship Id="rId3" Type="http://schemas.openxmlformats.org/officeDocument/2006/relationships/slideLayout" Target="../slideLayouts/slideLayout49.xml"/><Relationship Id="rId7" Type="http://schemas.openxmlformats.org/officeDocument/2006/relationships/slideLayout" Target="../slideLayouts/slideLayout53.xml"/><Relationship Id="rId2" Type="http://schemas.openxmlformats.org/officeDocument/2006/relationships/slideLayout" Target="../slideLayouts/slideLayout48.xml"/><Relationship Id="rId1" Type="http://schemas.openxmlformats.org/officeDocument/2006/relationships/slideLayout" Target="../slideLayouts/slideLayout47.xml"/><Relationship Id="rId6" Type="http://schemas.openxmlformats.org/officeDocument/2006/relationships/slideLayout" Target="../slideLayouts/slideLayout52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51.xml"/><Relationship Id="rId10" Type="http://schemas.openxmlformats.org/officeDocument/2006/relationships/theme" Target="../theme/theme6.xml"/><Relationship Id="rId4" Type="http://schemas.openxmlformats.org/officeDocument/2006/relationships/slideLayout" Target="../slideLayouts/slideLayout50.xml"/><Relationship Id="rId9" Type="http://schemas.openxmlformats.org/officeDocument/2006/relationships/slideLayout" Target="../slideLayouts/slideLayout55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60.xml"/><Relationship Id="rId10" Type="http://schemas.openxmlformats.org/officeDocument/2006/relationships/theme" Target="../theme/theme7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2.xml"/><Relationship Id="rId3" Type="http://schemas.openxmlformats.org/officeDocument/2006/relationships/slideLayout" Target="../slideLayouts/slideLayout67.xml"/><Relationship Id="rId7" Type="http://schemas.openxmlformats.org/officeDocument/2006/relationships/slideLayout" Target="../slideLayouts/slideLayout71.xml"/><Relationship Id="rId2" Type="http://schemas.openxmlformats.org/officeDocument/2006/relationships/slideLayout" Target="../slideLayouts/slideLayout66.xml"/><Relationship Id="rId1" Type="http://schemas.openxmlformats.org/officeDocument/2006/relationships/slideLayout" Target="../slideLayouts/slideLayout65.xml"/><Relationship Id="rId6" Type="http://schemas.openxmlformats.org/officeDocument/2006/relationships/slideLayout" Target="../slideLayouts/slideLayout70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69.xml"/><Relationship Id="rId10" Type="http://schemas.openxmlformats.org/officeDocument/2006/relationships/theme" Target="../theme/theme8.xml"/><Relationship Id="rId4" Type="http://schemas.openxmlformats.org/officeDocument/2006/relationships/slideLayout" Target="../slideLayouts/slideLayout68.xml"/><Relationship Id="rId9" Type="http://schemas.openxmlformats.org/officeDocument/2006/relationships/slideLayout" Target="../slideLayouts/slideLayout73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1.xml"/><Relationship Id="rId3" Type="http://schemas.openxmlformats.org/officeDocument/2006/relationships/slideLayout" Target="../slideLayouts/slideLayout76.xml"/><Relationship Id="rId7" Type="http://schemas.openxmlformats.org/officeDocument/2006/relationships/slideLayout" Target="../slideLayouts/slideLayout80.xml"/><Relationship Id="rId2" Type="http://schemas.openxmlformats.org/officeDocument/2006/relationships/slideLayout" Target="../slideLayouts/slideLayout75.xml"/><Relationship Id="rId1" Type="http://schemas.openxmlformats.org/officeDocument/2006/relationships/slideLayout" Target="../slideLayouts/slideLayout74.xml"/><Relationship Id="rId6" Type="http://schemas.openxmlformats.org/officeDocument/2006/relationships/slideLayout" Target="../slideLayouts/slideLayout79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78.xml"/><Relationship Id="rId10" Type="http://schemas.openxmlformats.org/officeDocument/2006/relationships/theme" Target="../theme/theme9.xml"/><Relationship Id="rId4" Type="http://schemas.openxmlformats.org/officeDocument/2006/relationships/slideLayout" Target="../slideLayouts/slideLayout77.xml"/><Relationship Id="rId9" Type="http://schemas.openxmlformats.org/officeDocument/2006/relationships/slideLayout" Target="../slideLayouts/slideLayout8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B96F0989-9747-FD41-8F43-F0B12B4956EB}" type="datetime1">
              <a:rPr lang="it-IT" smtClean="0"/>
              <a:t>05/05/2021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 dirty="0" err="1"/>
              <a:t>Branca</a:t>
            </a:r>
            <a:r>
              <a:rPr lang="en-GB" dirty="0"/>
              <a:t>, Menini, </a:t>
            </a:r>
            <a:r>
              <a:rPr lang="en-GB" dirty="0" err="1"/>
              <a:t>Sangalli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‹N›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1685" y="6308727"/>
            <a:ext cx="2747598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aseline="0" dirty="0"/>
              <a:t>	   Translational Neuromodeling Unit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pic>
        <p:nvPicPr>
          <p:cNvPr id="36" name="Immagine 35" descr="Immagine che contiene disegnando&#10;&#10;Descrizione generata automaticamente">
            <a:extLst>
              <a:ext uri="{FF2B5EF4-FFF2-40B4-BE49-F238E27FC236}">
                <a16:creationId xmlns:a16="http://schemas.microsoft.com/office/drawing/2014/main" id="{06D3DE48-35B5-4441-8898-4C045EF7FA0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23000" r="1401" b="23001"/>
          <a:stretch/>
        </p:blipFill>
        <p:spPr>
          <a:xfrm>
            <a:off x="403229" y="6323470"/>
            <a:ext cx="812602" cy="445032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7" r:id="rId3"/>
    <p:sldLayoutId id="2147483666" r:id="rId4"/>
    <p:sldLayoutId id="2147483650" r:id="rId5"/>
    <p:sldLayoutId id="2147483652" r:id="rId6"/>
    <p:sldLayoutId id="2147483655" r:id="rId7"/>
    <p:sldLayoutId id="2147483665" r:id="rId8"/>
    <p:sldLayoutId id="2147483668" r:id="rId9"/>
    <p:sldLayoutId id="2147483861" r:id="rId10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8D44438-ADB7-8443-8A5B-4562DEF456AB}" type="datetime1">
              <a:rPr lang="it-IT" smtClean="0"/>
              <a:t>05/05/2021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Branca, Menini, Sangalli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‹N›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5043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67" r:id="rId2"/>
    <p:sldLayoutId id="2147483768" r:id="rId3"/>
    <p:sldLayoutId id="2147483769" r:id="rId4"/>
    <p:sldLayoutId id="2147483770" r:id="rId5"/>
    <p:sldLayoutId id="2147483771" r:id="rId6"/>
    <p:sldLayoutId id="2147483772" r:id="rId7"/>
    <p:sldLayoutId id="2147483773" r:id="rId8"/>
    <p:sldLayoutId id="2147483776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5313E565-E7AD-324F-BD82-9C51DD19E268}" type="datetime1">
              <a:rPr lang="it-IT" smtClean="0"/>
              <a:t>05/05/2021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Branca, Menini, Sangalli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‹N›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5288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8" r:id="rId1"/>
    <p:sldLayoutId id="2147483779" r:id="rId2"/>
    <p:sldLayoutId id="2147483780" r:id="rId3"/>
    <p:sldLayoutId id="2147483781" r:id="rId4"/>
    <p:sldLayoutId id="2147483782" r:id="rId5"/>
    <p:sldLayoutId id="2147483783" r:id="rId6"/>
    <p:sldLayoutId id="2147483784" r:id="rId7"/>
    <p:sldLayoutId id="2147483785" r:id="rId8"/>
    <p:sldLayoutId id="2147483788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B6C18587-E652-854F-9CAA-F0C775F57296}" type="datetime1">
              <a:rPr lang="it-IT" smtClean="0"/>
              <a:t>05/05/2021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Branca, Menini, Sangalli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‹N›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4776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800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53FB89F0-8306-6741-A57B-0BA4025F7FD1}" type="datetime1">
              <a:rPr lang="it-IT" smtClean="0"/>
              <a:t>05/05/2021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Branca, Menini, Sangalli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‹N›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9254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2" r:id="rId1"/>
    <p:sldLayoutId id="2147483803" r:id="rId2"/>
    <p:sldLayoutId id="2147483804" r:id="rId3"/>
    <p:sldLayoutId id="2147483805" r:id="rId4"/>
    <p:sldLayoutId id="2147483806" r:id="rId5"/>
    <p:sldLayoutId id="2147483807" r:id="rId6"/>
    <p:sldLayoutId id="2147483808" r:id="rId7"/>
    <p:sldLayoutId id="2147483809" r:id="rId8"/>
    <p:sldLayoutId id="2147483812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51CFF54C-1020-E141-B815-1465C8206E2E}" type="datetime1">
              <a:rPr lang="it-IT" smtClean="0"/>
              <a:t>05/05/2021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Branca, Menini, Sangalli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‹N›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872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4" r:id="rId1"/>
    <p:sldLayoutId id="2147483815" r:id="rId2"/>
    <p:sldLayoutId id="2147483816" r:id="rId3"/>
    <p:sldLayoutId id="2147483817" r:id="rId4"/>
    <p:sldLayoutId id="2147483818" r:id="rId5"/>
    <p:sldLayoutId id="2147483819" r:id="rId6"/>
    <p:sldLayoutId id="2147483820" r:id="rId7"/>
    <p:sldLayoutId id="2147483821" r:id="rId8"/>
    <p:sldLayoutId id="2147483824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99D6D348-E39A-BB47-A827-7734C55D3751}" type="datetime1">
              <a:rPr lang="it-IT" smtClean="0"/>
              <a:t>05/05/2021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Branca, Menini, Sangalli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‹N›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797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6" r:id="rId1"/>
    <p:sldLayoutId id="2147483827" r:id="rId2"/>
    <p:sldLayoutId id="2147483828" r:id="rId3"/>
    <p:sldLayoutId id="2147483829" r:id="rId4"/>
    <p:sldLayoutId id="2147483830" r:id="rId5"/>
    <p:sldLayoutId id="2147483831" r:id="rId6"/>
    <p:sldLayoutId id="2147483832" r:id="rId7"/>
    <p:sldLayoutId id="2147483833" r:id="rId8"/>
    <p:sldLayoutId id="2147483836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19EBFC89-4D72-404F-877A-C645F73ABFB8}" type="datetime1">
              <a:rPr lang="it-IT" smtClean="0"/>
              <a:t>05/05/2021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Branca, Menini, Sangalli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‹N›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4598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8" r:id="rId1"/>
    <p:sldLayoutId id="2147483839" r:id="rId2"/>
    <p:sldLayoutId id="2147483840" r:id="rId3"/>
    <p:sldLayoutId id="2147483841" r:id="rId4"/>
    <p:sldLayoutId id="2147483842" r:id="rId5"/>
    <p:sldLayoutId id="2147483843" r:id="rId6"/>
    <p:sldLayoutId id="2147483844" r:id="rId7"/>
    <p:sldLayoutId id="2147483845" r:id="rId8"/>
    <p:sldLayoutId id="2147483848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C1688677-9EA0-A845-8F97-8B8CDD66061E}" type="datetime1">
              <a:rPr lang="it-IT" smtClean="0"/>
              <a:t>05/05/2021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Branca, Menini, Sangalli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‹N›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5079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  <p:sldLayoutId id="2147483856" r:id="rId7"/>
    <p:sldLayoutId id="2147483857" r:id="rId8"/>
    <p:sldLayoutId id="2147483860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68.png"/><Relationship Id="rId3" Type="http://schemas.openxmlformats.org/officeDocument/2006/relationships/image" Target="../media/image57.jpg"/><Relationship Id="rId7" Type="http://schemas.openxmlformats.org/officeDocument/2006/relationships/image" Target="../media/image62.png"/><Relationship Id="rId12" Type="http://schemas.openxmlformats.org/officeDocument/2006/relationships/image" Target="../media/image6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11" Type="http://schemas.openxmlformats.org/officeDocument/2006/relationships/image" Target="../media/image66.png"/><Relationship Id="rId5" Type="http://schemas.openxmlformats.org/officeDocument/2006/relationships/image" Target="../media/image59.jpg"/><Relationship Id="rId10" Type="http://schemas.openxmlformats.org/officeDocument/2006/relationships/image" Target="../media/image65.png"/><Relationship Id="rId4" Type="http://schemas.openxmlformats.org/officeDocument/2006/relationships/image" Target="../media/image58.jpg"/><Relationship Id="rId9" Type="http://schemas.openxmlformats.org/officeDocument/2006/relationships/image" Target="../media/image64.png"/><Relationship Id="rId14" Type="http://schemas.openxmlformats.org/officeDocument/2006/relationships/image" Target="../media/image6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tnutest.altervista.org/" TargetMode="External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tags" Target="../tags/tag13.xml"/><Relationship Id="rId18" Type="http://schemas.openxmlformats.org/officeDocument/2006/relationships/image" Target="../media/image6.svg"/><Relationship Id="rId26" Type="http://schemas.openxmlformats.org/officeDocument/2006/relationships/image" Target="../media/image14.svg"/><Relationship Id="rId3" Type="http://schemas.openxmlformats.org/officeDocument/2006/relationships/tags" Target="../tags/tag3.xml"/><Relationship Id="rId21" Type="http://schemas.openxmlformats.org/officeDocument/2006/relationships/image" Target="../media/image9.png"/><Relationship Id="rId7" Type="http://schemas.openxmlformats.org/officeDocument/2006/relationships/tags" Target="../tags/tag7.xml"/><Relationship Id="rId12" Type="http://schemas.openxmlformats.org/officeDocument/2006/relationships/tags" Target="../tags/tag12.xml"/><Relationship Id="rId17" Type="http://schemas.openxmlformats.org/officeDocument/2006/relationships/image" Target="../media/image5.png"/><Relationship Id="rId25" Type="http://schemas.openxmlformats.org/officeDocument/2006/relationships/image" Target="../media/image13.png"/><Relationship Id="rId2" Type="http://schemas.openxmlformats.org/officeDocument/2006/relationships/tags" Target="../tags/tag2.xml"/><Relationship Id="rId16" Type="http://schemas.openxmlformats.org/officeDocument/2006/relationships/notesSlide" Target="../notesSlides/notesSlide2.xml"/><Relationship Id="rId20" Type="http://schemas.openxmlformats.org/officeDocument/2006/relationships/image" Target="../media/image8.svg"/><Relationship Id="rId29" Type="http://schemas.openxmlformats.org/officeDocument/2006/relationships/image" Target="../media/image17.png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24" Type="http://schemas.openxmlformats.org/officeDocument/2006/relationships/image" Target="../media/image12.svg"/><Relationship Id="rId32" Type="http://schemas.openxmlformats.org/officeDocument/2006/relationships/image" Target="../media/image20.svg"/><Relationship Id="rId5" Type="http://schemas.openxmlformats.org/officeDocument/2006/relationships/tags" Target="../tags/tag5.xml"/><Relationship Id="rId15" Type="http://schemas.openxmlformats.org/officeDocument/2006/relationships/slideLayout" Target="../slideLayouts/slideLayout10.xml"/><Relationship Id="rId23" Type="http://schemas.openxmlformats.org/officeDocument/2006/relationships/image" Target="../media/image11.png"/><Relationship Id="rId28" Type="http://schemas.openxmlformats.org/officeDocument/2006/relationships/image" Target="../media/image16.svg"/><Relationship Id="rId10" Type="http://schemas.openxmlformats.org/officeDocument/2006/relationships/tags" Target="../tags/tag10.xml"/><Relationship Id="rId19" Type="http://schemas.openxmlformats.org/officeDocument/2006/relationships/image" Target="../media/image7.png"/><Relationship Id="rId31" Type="http://schemas.openxmlformats.org/officeDocument/2006/relationships/image" Target="../media/image19.png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tags" Target="../tags/tag14.xml"/><Relationship Id="rId22" Type="http://schemas.openxmlformats.org/officeDocument/2006/relationships/image" Target="../media/image10.svg"/><Relationship Id="rId27" Type="http://schemas.openxmlformats.org/officeDocument/2006/relationships/image" Target="../media/image15.png"/><Relationship Id="rId30" Type="http://schemas.openxmlformats.org/officeDocument/2006/relationships/image" Target="../media/image18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svg"/><Relationship Id="rId18" Type="http://schemas.openxmlformats.org/officeDocument/2006/relationships/image" Target="../media/image36.svg"/><Relationship Id="rId26" Type="http://schemas.openxmlformats.org/officeDocument/2006/relationships/image" Target="../media/image42.svg"/><Relationship Id="rId3" Type="http://schemas.openxmlformats.org/officeDocument/2006/relationships/image" Target="../media/image21.jpeg"/><Relationship Id="rId21" Type="http://schemas.openxmlformats.org/officeDocument/2006/relationships/image" Target="../media/image37.svg"/><Relationship Id="rId7" Type="http://schemas.openxmlformats.org/officeDocument/2006/relationships/image" Target="../media/image25.svg"/><Relationship Id="rId12" Type="http://schemas.openxmlformats.org/officeDocument/2006/relationships/image" Target="../media/image30.png"/><Relationship Id="rId17" Type="http://schemas.openxmlformats.org/officeDocument/2006/relationships/image" Target="../media/image35.png"/><Relationship Id="rId25" Type="http://schemas.openxmlformats.org/officeDocument/2006/relationships/image" Target="../media/image41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34.png"/><Relationship Id="rId20" Type="http://schemas.openxmlformats.org/officeDocument/2006/relationships/image" Target="../media/image14.sv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.png"/><Relationship Id="rId11" Type="http://schemas.openxmlformats.org/officeDocument/2006/relationships/image" Target="../media/image29.svg"/><Relationship Id="rId24" Type="http://schemas.openxmlformats.org/officeDocument/2006/relationships/image" Target="../media/image40.svg"/><Relationship Id="rId5" Type="http://schemas.openxmlformats.org/officeDocument/2006/relationships/image" Target="../media/image23.svg"/><Relationship Id="rId15" Type="http://schemas.openxmlformats.org/officeDocument/2006/relationships/image" Target="../media/image33.svg"/><Relationship Id="rId23" Type="http://schemas.openxmlformats.org/officeDocument/2006/relationships/image" Target="../media/image39.png"/><Relationship Id="rId10" Type="http://schemas.openxmlformats.org/officeDocument/2006/relationships/image" Target="../media/image28.png"/><Relationship Id="rId19" Type="http://schemas.openxmlformats.org/officeDocument/2006/relationships/image" Target="../media/image13.png"/><Relationship Id="rId4" Type="http://schemas.openxmlformats.org/officeDocument/2006/relationships/image" Target="../media/image22.png"/><Relationship Id="rId9" Type="http://schemas.openxmlformats.org/officeDocument/2006/relationships/image" Target="../media/image27.svg"/><Relationship Id="rId14" Type="http://schemas.openxmlformats.org/officeDocument/2006/relationships/image" Target="../media/image32.png"/><Relationship Id="rId22" Type="http://schemas.openxmlformats.org/officeDocument/2006/relationships/image" Target="../media/image38.svg"/><Relationship Id="rId27" Type="http://schemas.openxmlformats.org/officeDocument/2006/relationships/image" Target="../media/image4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44.gif"/><Relationship Id="rId7" Type="http://schemas.openxmlformats.org/officeDocument/2006/relationships/hyperlink" Target="https://en.wikipedia.org/wiki/State-Trait_Anxiety_Inventory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4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7" Type="http://schemas.openxmlformats.org/officeDocument/2006/relationships/image" Target="../media/image5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jpeg"/><Relationship Id="rId5" Type="http://schemas.openxmlformats.org/officeDocument/2006/relationships/image" Target="../media/image52.jpeg"/><Relationship Id="rId4" Type="http://schemas.openxmlformats.org/officeDocument/2006/relationships/image" Target="../media/image5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Untertitel 18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err="1"/>
              <a:t>Branca</a:t>
            </a:r>
            <a:r>
              <a:rPr lang="en-GB" dirty="0"/>
              <a:t> Francesco, Menini Davide, </a:t>
            </a:r>
            <a:r>
              <a:rPr lang="en-GB" dirty="0" err="1"/>
              <a:t>Sangalli</a:t>
            </a:r>
            <a:r>
              <a:rPr lang="en-GB" dirty="0"/>
              <a:t> Sara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54953-950F-874B-896A-3CB4B97A00D7}" type="datetime1">
              <a:rPr lang="it-IT" smtClean="0"/>
              <a:t>05/05/2021</a:t>
            </a:fld>
            <a:endParaRPr lang="en-GB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1</a:t>
            </a:fld>
            <a:endParaRPr lang="en-GB" dirty="0"/>
          </a:p>
        </p:txBody>
      </p:sp>
      <p:sp>
        <p:nvSpPr>
          <p:cNvPr id="18" name="Titel 1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HGF for </a:t>
            </a:r>
            <a:r>
              <a:rPr lang="en-GB" dirty="0"/>
              <a:t>Behavioural</a:t>
            </a:r>
            <a:r>
              <a:rPr lang="en-US" dirty="0"/>
              <a:t> Analysis:</a:t>
            </a:r>
            <a:br>
              <a:rPr lang="en-US" dirty="0"/>
            </a:br>
            <a:r>
              <a:rPr lang="en-US" dirty="0"/>
              <a:t>Perceptual Model for Anxiety Patients During Lockdown</a:t>
            </a:r>
            <a:br>
              <a:rPr lang="en-GB" dirty="0"/>
            </a:br>
            <a:br>
              <a:rPr lang="en-US" dirty="0"/>
            </a:br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Branca, Menini, Sangalli</a:t>
            </a:r>
            <a:endParaRPr lang="en-GB" dirty="0"/>
          </a:p>
        </p:txBody>
      </p:sp>
      <p:pic>
        <p:nvPicPr>
          <p:cNvPr id="15" name="Bildplatzhalter 14"/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" r="3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038906334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9B40F-C01A-3A47-AC1A-C587961B4A7B}" type="datetime1">
              <a:rPr lang="it-IT" smtClean="0"/>
              <a:t>05/05/2021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Branca, Menini, Sangalli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10</a:t>
            </a:fld>
            <a:endParaRPr lang="en-GB" dirty="0"/>
          </a:p>
        </p:txBody>
      </p:sp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648046"/>
          </a:xfrm>
        </p:spPr>
        <p:txBody>
          <a:bodyPr/>
          <a:lstStyle/>
          <a:p>
            <a:r>
              <a:rPr lang="en-GB" dirty="0"/>
              <a:t>Comparison of Simulations: Ideal vs. Involving Test’s Centroids</a:t>
            </a:r>
          </a:p>
        </p:txBody>
      </p:sp>
      <p:grpSp>
        <p:nvGrpSpPr>
          <p:cNvPr id="16" name="Gruppo 15">
            <a:extLst>
              <a:ext uri="{FF2B5EF4-FFF2-40B4-BE49-F238E27FC236}">
                <a16:creationId xmlns:a16="http://schemas.microsoft.com/office/drawing/2014/main" id="{F4BD4BAE-A0FA-4895-B9BF-FE170F92A183}"/>
              </a:ext>
            </a:extLst>
          </p:cNvPr>
          <p:cNvGrpSpPr/>
          <p:nvPr/>
        </p:nvGrpSpPr>
        <p:grpSpPr>
          <a:xfrm>
            <a:off x="1853209" y="1676462"/>
            <a:ext cx="9857533" cy="4707665"/>
            <a:chOff x="1338708" y="1520343"/>
            <a:chExt cx="9857533" cy="4707665"/>
          </a:xfrm>
        </p:grpSpPr>
        <p:pic>
          <p:nvPicPr>
            <p:cNvPr id="7" name="Immagine 6" descr="Immagine che contiene screenshot&#10;&#10;Descrizione generata automaticamente">
              <a:extLst>
                <a:ext uri="{FF2B5EF4-FFF2-40B4-BE49-F238E27FC236}">
                  <a16:creationId xmlns:a16="http://schemas.microsoft.com/office/drawing/2014/main" id="{B6C64B68-E526-403E-A232-795D2C387A6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991" t="70276" r="8125" b="3514"/>
            <a:stretch/>
          </p:blipFill>
          <p:spPr>
            <a:xfrm>
              <a:off x="1338708" y="4645604"/>
              <a:ext cx="9857533" cy="1582404"/>
            </a:xfrm>
            <a:prstGeom prst="rect">
              <a:avLst/>
            </a:prstGeom>
          </p:spPr>
        </p:pic>
        <p:pic>
          <p:nvPicPr>
            <p:cNvPr id="13" name="Immagine 12" descr="Immagine che contiene screenshot&#10;&#10;Descrizione generata automaticamente">
              <a:extLst>
                <a:ext uri="{FF2B5EF4-FFF2-40B4-BE49-F238E27FC236}">
                  <a16:creationId xmlns:a16="http://schemas.microsoft.com/office/drawing/2014/main" id="{EAA89FDB-78B5-48D9-82B8-602EB1DEFB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991" t="69958" r="8124" b="7063"/>
            <a:stretch/>
          </p:blipFill>
          <p:spPr>
            <a:xfrm>
              <a:off x="1338708" y="1520343"/>
              <a:ext cx="9857533" cy="1387331"/>
            </a:xfrm>
            <a:prstGeom prst="rect">
              <a:avLst/>
            </a:prstGeom>
          </p:spPr>
        </p:pic>
        <p:pic>
          <p:nvPicPr>
            <p:cNvPr id="15" name="Immagine 14" descr="Immagine che contiene screenshot&#10;&#10;Descrizione generata automaticamente">
              <a:extLst>
                <a:ext uri="{FF2B5EF4-FFF2-40B4-BE49-F238E27FC236}">
                  <a16:creationId xmlns:a16="http://schemas.microsoft.com/office/drawing/2014/main" id="{72C91F38-9532-4C6D-95A3-3B5DDF92EFC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003" t="70276" r="8113" b="7063"/>
            <a:stretch/>
          </p:blipFill>
          <p:spPr>
            <a:xfrm>
              <a:off x="1338708" y="3092563"/>
              <a:ext cx="9857533" cy="1368153"/>
            </a:xfrm>
            <a:prstGeom prst="rect">
              <a:avLst/>
            </a:prstGeom>
          </p:spPr>
        </p:pic>
      </p:grpSp>
      <p:pic>
        <p:nvPicPr>
          <p:cNvPr id="21" name="Immagine 20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BE42B0A0-7B2A-4D15-924A-5B32AEC9962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26" t="65590" r="29735" b="30182"/>
          <a:stretch/>
        </p:blipFill>
        <p:spPr>
          <a:xfrm>
            <a:off x="3285306" y="1373560"/>
            <a:ext cx="6768753" cy="255240"/>
          </a:xfrm>
          <a:prstGeom prst="rect">
            <a:avLst/>
          </a:prstGeom>
        </p:spPr>
      </p:pic>
      <p:grpSp>
        <p:nvGrpSpPr>
          <p:cNvPr id="33" name="Gruppo 32">
            <a:extLst>
              <a:ext uri="{FF2B5EF4-FFF2-40B4-BE49-F238E27FC236}">
                <a16:creationId xmlns:a16="http://schemas.microsoft.com/office/drawing/2014/main" id="{C30BCA72-AD89-4FA5-A636-AD87795C2FA2}"/>
              </a:ext>
            </a:extLst>
          </p:cNvPr>
          <p:cNvGrpSpPr/>
          <p:nvPr/>
        </p:nvGrpSpPr>
        <p:grpSpPr>
          <a:xfrm>
            <a:off x="478344" y="3195192"/>
            <a:ext cx="1070042" cy="1089604"/>
            <a:chOff x="181531" y="3354634"/>
            <a:chExt cx="1070042" cy="1089604"/>
          </a:xfrm>
        </p:grpSpPr>
        <p:sp>
          <p:nvSpPr>
            <p:cNvPr id="18" name="CasellaDiTesto 17">
              <a:extLst>
                <a:ext uri="{FF2B5EF4-FFF2-40B4-BE49-F238E27FC236}">
                  <a16:creationId xmlns:a16="http://schemas.microsoft.com/office/drawing/2014/main" id="{B701AB95-0ED6-427B-9E16-196F6E8A116B}"/>
                </a:ext>
              </a:extLst>
            </p:cNvPr>
            <p:cNvSpPr txBox="1"/>
            <p:nvPr/>
          </p:nvSpPr>
          <p:spPr>
            <a:xfrm>
              <a:off x="192616" y="3354634"/>
              <a:ext cx="104029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Healthy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CasellaDiTesto 21">
                  <a:extLst>
                    <a:ext uri="{FF2B5EF4-FFF2-40B4-BE49-F238E27FC236}">
                      <a16:creationId xmlns:a16="http://schemas.microsoft.com/office/drawing/2014/main" id="{3DFFD124-FF63-43A5-862A-07DBCC646298}"/>
                    </a:ext>
                  </a:extLst>
                </p:cNvPr>
                <p:cNvSpPr txBox="1"/>
                <p:nvPr/>
              </p:nvSpPr>
              <p:spPr>
                <a:xfrm>
                  <a:off x="185768" y="3730020"/>
                  <a:ext cx="1065805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it-IT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it-IT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it-IT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=−4.247</m:t>
                        </m:r>
                      </m:oMath>
                    </m:oMathPara>
                  </a14:m>
                  <a:endParaRPr lang="it-IT" sz="1400" b="0" dirty="0"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2" name="CasellaDiTesto 21">
                  <a:extLst>
                    <a:ext uri="{FF2B5EF4-FFF2-40B4-BE49-F238E27FC236}">
                      <a16:creationId xmlns:a16="http://schemas.microsoft.com/office/drawing/2014/main" id="{3DFFD124-FF63-43A5-862A-07DBCC64629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5768" y="3730020"/>
                  <a:ext cx="1065805" cy="215444"/>
                </a:xfrm>
                <a:prstGeom prst="rect">
                  <a:avLst/>
                </a:prstGeom>
                <a:blipFill>
                  <a:blip r:embed="rId6"/>
                  <a:stretch>
                    <a:fillRect l="-1143" r="-2286" b="-171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CasellaDiTesto 22">
                  <a:extLst>
                    <a:ext uri="{FF2B5EF4-FFF2-40B4-BE49-F238E27FC236}">
                      <a16:creationId xmlns:a16="http://schemas.microsoft.com/office/drawing/2014/main" id="{08B89BC2-1C89-4E29-8C67-E10709023D6C}"/>
                    </a:ext>
                  </a:extLst>
                </p:cNvPr>
                <p:cNvSpPr txBox="1"/>
                <p:nvPr/>
              </p:nvSpPr>
              <p:spPr>
                <a:xfrm>
                  <a:off x="181531" y="3981391"/>
                  <a:ext cx="1065805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it-IT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it-IT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it-IT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=−6.103</m:t>
                        </m:r>
                      </m:oMath>
                    </m:oMathPara>
                  </a14:m>
                  <a:endParaRPr lang="it-IT" sz="1400" b="0" dirty="0"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3" name="CasellaDiTesto 22">
                  <a:extLst>
                    <a:ext uri="{FF2B5EF4-FFF2-40B4-BE49-F238E27FC236}">
                      <a16:creationId xmlns:a16="http://schemas.microsoft.com/office/drawing/2014/main" id="{08B89BC2-1C89-4E29-8C67-E10709023D6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1531" y="3981391"/>
                  <a:ext cx="1065805" cy="215444"/>
                </a:xfrm>
                <a:prstGeom prst="rect">
                  <a:avLst/>
                </a:prstGeom>
                <a:blipFill>
                  <a:blip r:embed="rId7"/>
                  <a:stretch>
                    <a:fillRect l="-1143" r="-2286" b="-171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CasellaDiTesto 23">
                  <a:extLst>
                    <a:ext uri="{FF2B5EF4-FFF2-40B4-BE49-F238E27FC236}">
                      <a16:creationId xmlns:a16="http://schemas.microsoft.com/office/drawing/2014/main" id="{678F79CB-86DF-4971-B5F3-606133657364}"/>
                    </a:ext>
                  </a:extLst>
                </p:cNvPr>
                <p:cNvSpPr txBox="1"/>
                <p:nvPr/>
              </p:nvSpPr>
              <p:spPr>
                <a:xfrm>
                  <a:off x="201182" y="4228794"/>
                  <a:ext cx="1033745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it-IT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it-IT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it-IT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=+3.112</m:t>
                        </m:r>
                      </m:oMath>
                    </m:oMathPara>
                  </a14:m>
                  <a:endParaRPr lang="it-IT" sz="1400" b="0" dirty="0"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4" name="CasellaDiTesto 23">
                  <a:extLst>
                    <a:ext uri="{FF2B5EF4-FFF2-40B4-BE49-F238E27FC236}">
                      <a16:creationId xmlns:a16="http://schemas.microsoft.com/office/drawing/2014/main" id="{678F79CB-86DF-4971-B5F3-60613365736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1182" y="4228794"/>
                  <a:ext cx="1033745" cy="215444"/>
                </a:xfrm>
                <a:prstGeom prst="rect">
                  <a:avLst/>
                </a:prstGeom>
                <a:blipFill>
                  <a:blip r:embed="rId8"/>
                  <a:stretch>
                    <a:fillRect l="-3550" r="-2959" b="-2571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2" name="Gruppo 31">
            <a:extLst>
              <a:ext uri="{FF2B5EF4-FFF2-40B4-BE49-F238E27FC236}">
                <a16:creationId xmlns:a16="http://schemas.microsoft.com/office/drawing/2014/main" id="{07F43106-C454-47FC-94D5-C724DF55106E}"/>
              </a:ext>
            </a:extLst>
          </p:cNvPr>
          <p:cNvGrpSpPr/>
          <p:nvPr/>
        </p:nvGrpSpPr>
        <p:grpSpPr>
          <a:xfrm>
            <a:off x="506170" y="4852419"/>
            <a:ext cx="1094084" cy="1067835"/>
            <a:chOff x="157488" y="5169451"/>
            <a:chExt cx="1094084" cy="1067835"/>
          </a:xfrm>
        </p:grpSpPr>
        <p:sp>
          <p:nvSpPr>
            <p:cNvPr id="19" name="CasellaDiTesto 18">
              <a:extLst>
                <a:ext uri="{FF2B5EF4-FFF2-40B4-BE49-F238E27FC236}">
                  <a16:creationId xmlns:a16="http://schemas.microsoft.com/office/drawing/2014/main" id="{4782982B-CA44-478D-9AF4-CCAA6B568ECF}"/>
                </a:ext>
              </a:extLst>
            </p:cNvPr>
            <p:cNvSpPr txBox="1"/>
            <p:nvPr/>
          </p:nvSpPr>
          <p:spPr>
            <a:xfrm>
              <a:off x="185767" y="5169451"/>
              <a:ext cx="106580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Anxious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CasellaDiTesto 24">
                  <a:extLst>
                    <a:ext uri="{FF2B5EF4-FFF2-40B4-BE49-F238E27FC236}">
                      <a16:creationId xmlns:a16="http://schemas.microsoft.com/office/drawing/2014/main" id="{D4E0FF45-5CED-4CCC-A4F1-0BB93ADCE248}"/>
                    </a:ext>
                  </a:extLst>
                </p:cNvPr>
                <p:cNvSpPr txBox="1"/>
                <p:nvPr/>
              </p:nvSpPr>
              <p:spPr>
                <a:xfrm>
                  <a:off x="157488" y="5533948"/>
                  <a:ext cx="1065805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it-IT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it-IT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it-IT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=−7.718</m:t>
                        </m:r>
                      </m:oMath>
                    </m:oMathPara>
                  </a14:m>
                  <a:endParaRPr lang="it-IT" sz="1400" b="0" dirty="0"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5" name="CasellaDiTesto 24">
                  <a:extLst>
                    <a:ext uri="{FF2B5EF4-FFF2-40B4-BE49-F238E27FC236}">
                      <a16:creationId xmlns:a16="http://schemas.microsoft.com/office/drawing/2014/main" id="{D4E0FF45-5CED-4CCC-A4F1-0BB93ADCE24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7488" y="5533948"/>
                  <a:ext cx="1065805" cy="215444"/>
                </a:xfrm>
                <a:prstGeom prst="rect">
                  <a:avLst/>
                </a:prstGeom>
                <a:blipFill>
                  <a:blip r:embed="rId9"/>
                  <a:stretch>
                    <a:fillRect l="-1143" r="-2286" b="-171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CasellaDiTesto 25">
                  <a:extLst>
                    <a:ext uri="{FF2B5EF4-FFF2-40B4-BE49-F238E27FC236}">
                      <a16:creationId xmlns:a16="http://schemas.microsoft.com/office/drawing/2014/main" id="{C2B43C70-EC8E-4D3E-A432-1C8A6F3290A3}"/>
                    </a:ext>
                  </a:extLst>
                </p:cNvPr>
                <p:cNvSpPr txBox="1"/>
                <p:nvPr/>
              </p:nvSpPr>
              <p:spPr>
                <a:xfrm>
                  <a:off x="157488" y="5780890"/>
                  <a:ext cx="1065805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it-IT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it-IT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it-IT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=−6.026</m:t>
                        </m:r>
                      </m:oMath>
                    </m:oMathPara>
                  </a14:m>
                  <a:endParaRPr lang="it-IT" sz="1400" b="0" dirty="0"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6" name="CasellaDiTesto 25">
                  <a:extLst>
                    <a:ext uri="{FF2B5EF4-FFF2-40B4-BE49-F238E27FC236}">
                      <a16:creationId xmlns:a16="http://schemas.microsoft.com/office/drawing/2014/main" id="{C2B43C70-EC8E-4D3E-A432-1C8A6F3290A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7488" y="5780890"/>
                  <a:ext cx="1065805" cy="215444"/>
                </a:xfrm>
                <a:prstGeom prst="rect">
                  <a:avLst/>
                </a:prstGeom>
                <a:blipFill>
                  <a:blip r:embed="rId10"/>
                  <a:stretch>
                    <a:fillRect l="-1143" r="-2286" b="-138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CasellaDiTesto 26">
                  <a:extLst>
                    <a:ext uri="{FF2B5EF4-FFF2-40B4-BE49-F238E27FC236}">
                      <a16:creationId xmlns:a16="http://schemas.microsoft.com/office/drawing/2014/main" id="{5846C747-BD0B-4B58-9425-0A265F60F688}"/>
                    </a:ext>
                  </a:extLst>
                </p:cNvPr>
                <p:cNvSpPr txBox="1"/>
                <p:nvPr/>
              </p:nvSpPr>
              <p:spPr>
                <a:xfrm>
                  <a:off x="181531" y="6021842"/>
                  <a:ext cx="1033745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it-IT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it-IT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it-IT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=−0.505</m:t>
                        </m:r>
                      </m:oMath>
                    </m:oMathPara>
                  </a14:m>
                  <a:endParaRPr lang="it-IT" sz="1400" b="0" dirty="0"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7" name="CasellaDiTesto 26">
                  <a:extLst>
                    <a:ext uri="{FF2B5EF4-FFF2-40B4-BE49-F238E27FC236}">
                      <a16:creationId xmlns:a16="http://schemas.microsoft.com/office/drawing/2014/main" id="{5846C747-BD0B-4B58-9425-0A265F60F68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1531" y="6021842"/>
                  <a:ext cx="1033745" cy="215444"/>
                </a:xfrm>
                <a:prstGeom prst="rect">
                  <a:avLst/>
                </a:prstGeom>
                <a:blipFill>
                  <a:blip r:embed="rId11"/>
                  <a:stretch>
                    <a:fillRect l="-3529" r="-2353" b="-2571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4" name="Gruppo 33">
            <a:extLst>
              <a:ext uri="{FF2B5EF4-FFF2-40B4-BE49-F238E27FC236}">
                <a16:creationId xmlns:a16="http://schemas.microsoft.com/office/drawing/2014/main" id="{99329F89-6709-4A3A-8DFD-3A91DAE11772}"/>
              </a:ext>
            </a:extLst>
          </p:cNvPr>
          <p:cNvGrpSpPr/>
          <p:nvPr/>
        </p:nvGrpSpPr>
        <p:grpSpPr>
          <a:xfrm>
            <a:off x="458306" y="1724505"/>
            <a:ext cx="1102102" cy="1079916"/>
            <a:chOff x="149471" y="1678967"/>
            <a:chExt cx="1102102" cy="1079916"/>
          </a:xfrm>
        </p:grpSpPr>
        <p:sp>
          <p:nvSpPr>
            <p:cNvPr id="17" name="CasellaDiTesto 16">
              <a:extLst>
                <a:ext uri="{FF2B5EF4-FFF2-40B4-BE49-F238E27FC236}">
                  <a16:creationId xmlns:a16="http://schemas.microsoft.com/office/drawing/2014/main" id="{84547A2A-7B09-4B0D-A51D-721E3101FF05}"/>
                </a:ext>
              </a:extLst>
            </p:cNvPr>
            <p:cNvSpPr txBox="1"/>
            <p:nvPr/>
          </p:nvSpPr>
          <p:spPr>
            <a:xfrm>
              <a:off x="149471" y="1678967"/>
              <a:ext cx="106580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Ideal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CasellaDiTesto 27">
                  <a:extLst>
                    <a:ext uri="{FF2B5EF4-FFF2-40B4-BE49-F238E27FC236}">
                      <a16:creationId xmlns:a16="http://schemas.microsoft.com/office/drawing/2014/main" id="{FA96B95C-EC52-4FDE-8607-0C1940E61EAD}"/>
                    </a:ext>
                  </a:extLst>
                </p:cNvPr>
                <p:cNvSpPr txBox="1"/>
                <p:nvPr/>
              </p:nvSpPr>
              <p:spPr>
                <a:xfrm>
                  <a:off x="185768" y="2049019"/>
                  <a:ext cx="1065805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it-IT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it-IT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it-IT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=−2.079</m:t>
                        </m:r>
                      </m:oMath>
                    </m:oMathPara>
                  </a14:m>
                  <a:endParaRPr lang="it-IT" sz="1400" b="0" dirty="0"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8" name="CasellaDiTesto 27">
                  <a:extLst>
                    <a:ext uri="{FF2B5EF4-FFF2-40B4-BE49-F238E27FC236}">
                      <a16:creationId xmlns:a16="http://schemas.microsoft.com/office/drawing/2014/main" id="{FA96B95C-EC52-4FDE-8607-0C1940E61E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5768" y="2049019"/>
                  <a:ext cx="1065805" cy="215444"/>
                </a:xfrm>
                <a:prstGeom prst="rect">
                  <a:avLst/>
                </a:prstGeom>
                <a:blipFill>
                  <a:blip r:embed="rId12"/>
                  <a:stretch>
                    <a:fillRect l="-1143" r="-2286" b="-171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CasellaDiTesto 28">
                  <a:extLst>
                    <a:ext uri="{FF2B5EF4-FFF2-40B4-BE49-F238E27FC236}">
                      <a16:creationId xmlns:a16="http://schemas.microsoft.com/office/drawing/2014/main" id="{056AE279-481F-4114-8E45-3FA30E82AF81}"/>
                    </a:ext>
                  </a:extLst>
                </p:cNvPr>
                <p:cNvSpPr txBox="1"/>
                <p:nvPr/>
              </p:nvSpPr>
              <p:spPr>
                <a:xfrm>
                  <a:off x="185768" y="2296497"/>
                  <a:ext cx="1065805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it-IT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it-IT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it-IT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=−4.965</m:t>
                        </m:r>
                      </m:oMath>
                    </m:oMathPara>
                  </a14:m>
                  <a:endParaRPr lang="it-IT" sz="1400" b="0" dirty="0"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9" name="CasellaDiTesto 28">
                  <a:extLst>
                    <a:ext uri="{FF2B5EF4-FFF2-40B4-BE49-F238E27FC236}">
                      <a16:creationId xmlns:a16="http://schemas.microsoft.com/office/drawing/2014/main" id="{056AE279-481F-4114-8E45-3FA30E82AF8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5768" y="2296497"/>
                  <a:ext cx="1065805" cy="215444"/>
                </a:xfrm>
                <a:prstGeom prst="rect">
                  <a:avLst/>
                </a:prstGeom>
                <a:blipFill>
                  <a:blip r:embed="rId13"/>
                  <a:stretch>
                    <a:fillRect l="-1143" r="-2857" b="-138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CasellaDiTesto 29">
                  <a:extLst>
                    <a:ext uri="{FF2B5EF4-FFF2-40B4-BE49-F238E27FC236}">
                      <a16:creationId xmlns:a16="http://schemas.microsoft.com/office/drawing/2014/main" id="{F0812F96-2920-40B1-A25D-B570F22CEC67}"/>
                    </a:ext>
                  </a:extLst>
                </p:cNvPr>
                <p:cNvSpPr txBox="1"/>
                <p:nvPr/>
              </p:nvSpPr>
              <p:spPr>
                <a:xfrm>
                  <a:off x="157488" y="2543439"/>
                  <a:ext cx="1094085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it-IT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it-IT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it-IT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=+1.921</m:t>
                        </m:r>
                      </m:oMath>
                    </m:oMathPara>
                  </a14:m>
                  <a:endParaRPr lang="it-IT" sz="1400" b="0" dirty="0"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30" name="CasellaDiTesto 29">
                  <a:extLst>
                    <a:ext uri="{FF2B5EF4-FFF2-40B4-BE49-F238E27FC236}">
                      <a16:creationId xmlns:a16="http://schemas.microsoft.com/office/drawing/2014/main" id="{F0812F96-2920-40B1-A25D-B570F22CEC6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7488" y="2543439"/>
                  <a:ext cx="1094085" cy="215444"/>
                </a:xfrm>
                <a:prstGeom prst="rect">
                  <a:avLst/>
                </a:prstGeom>
                <a:blipFill>
                  <a:blip r:embed="rId14"/>
                  <a:stretch>
                    <a:fillRect b="-2571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ABDABBDA-B5C4-4FFC-B653-3549A6D11D47}"/>
              </a:ext>
            </a:extLst>
          </p:cNvPr>
          <p:cNvSpPr txBox="1"/>
          <p:nvPr/>
        </p:nvSpPr>
        <p:spPr>
          <a:xfrm>
            <a:off x="9763817" y="3261078"/>
            <a:ext cx="1764694" cy="338554"/>
          </a:xfrm>
          <a:prstGeom prst="rect">
            <a:avLst/>
          </a:prstGeom>
          <a:solidFill>
            <a:schemeClr val="bg1"/>
          </a:solidFill>
          <a:ln w="28575">
            <a:solidFill>
              <a:srgbClr val="1F407A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SCORE = 50%</a:t>
            </a:r>
          </a:p>
        </p:txBody>
      </p: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B722FB86-C140-401F-930E-EC9E12EDE99C}"/>
              </a:ext>
            </a:extLst>
          </p:cNvPr>
          <p:cNvSpPr txBox="1"/>
          <p:nvPr/>
        </p:nvSpPr>
        <p:spPr>
          <a:xfrm>
            <a:off x="9763817" y="4812206"/>
            <a:ext cx="1764694" cy="338554"/>
          </a:xfrm>
          <a:prstGeom prst="rect">
            <a:avLst/>
          </a:prstGeom>
          <a:solidFill>
            <a:schemeClr val="bg1"/>
          </a:solidFill>
          <a:ln w="28575">
            <a:solidFill>
              <a:srgbClr val="1F407A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SCORE = 47.5%</a:t>
            </a:r>
          </a:p>
        </p:txBody>
      </p:sp>
    </p:spTree>
    <p:extLst>
      <p:ext uri="{BB962C8B-B14F-4D97-AF65-F5344CB8AC3E}">
        <p14:creationId xmlns:p14="http://schemas.microsoft.com/office/powerpoint/2010/main" val="386089867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787C14-03A2-2F46-ADF9-5F5A39BBED07}" type="datetime1">
              <a:rPr lang="it-IT" smtClean="0"/>
              <a:t>05/05/2021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Branca, Menini, Sangalli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11</a:t>
            </a:fld>
            <a:endParaRPr lang="en-GB" dirty="0"/>
          </a:p>
        </p:txBody>
      </p:sp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648046"/>
          </a:xfrm>
        </p:spPr>
        <p:txBody>
          <a:bodyPr/>
          <a:lstStyle/>
          <a:p>
            <a:r>
              <a:rPr lang="en-GB" dirty="0"/>
              <a:t>Final Results: Summary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75663A-56E7-8945-AF93-C092CFB945AF}"/>
              </a:ext>
            </a:extLst>
          </p:cNvPr>
          <p:cNvSpPr txBox="1"/>
          <p:nvPr/>
        </p:nvSpPr>
        <p:spPr>
          <a:xfrm>
            <a:off x="621011" y="1773913"/>
            <a:ext cx="10694018" cy="32611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300000"/>
              </a:lnSpc>
              <a:buClr>
                <a:srgbClr val="92D050"/>
              </a:buClr>
              <a:buSzPct val="150000"/>
              <a:buFont typeface="Wingdings" pitchFamily="2" charset="2"/>
              <a:buChar char="ü"/>
            </a:pPr>
            <a:r>
              <a:rPr lang="en-GB" dirty="0"/>
              <a:t>All the subjects behave in </a:t>
            </a:r>
            <a:r>
              <a:rPr lang="en-GB" b="1" dirty="0"/>
              <a:t>similar ways</a:t>
            </a:r>
            <a:r>
              <a:rPr lang="en-GB" dirty="0"/>
              <a:t> in an </a:t>
            </a:r>
            <a:r>
              <a:rPr lang="en-GB" b="1" dirty="0"/>
              <a:t>impartial context</a:t>
            </a:r>
          </a:p>
          <a:p>
            <a:pPr marL="285750" indent="-285750">
              <a:lnSpc>
                <a:spcPct val="300000"/>
              </a:lnSpc>
              <a:buClr>
                <a:srgbClr val="92D050"/>
              </a:buClr>
              <a:buSzPct val="150000"/>
              <a:buFont typeface="Wingdings" pitchFamily="2" charset="2"/>
              <a:buChar char="ü"/>
            </a:pPr>
            <a:r>
              <a:rPr lang="en-GB" dirty="0"/>
              <a:t>Healthy Controls </a:t>
            </a:r>
            <a:r>
              <a:rPr lang="en-GB" b="1" dirty="0"/>
              <a:t>behave differently </a:t>
            </a:r>
            <a:r>
              <a:rPr lang="en-GB" dirty="0"/>
              <a:t>than Anxious Patients in a </a:t>
            </a:r>
            <a:r>
              <a:rPr lang="en-GB" b="1" dirty="0"/>
              <a:t>psychologically involving context</a:t>
            </a:r>
          </a:p>
          <a:p>
            <a:pPr marL="285750" indent="-285750">
              <a:lnSpc>
                <a:spcPct val="300000"/>
              </a:lnSpc>
              <a:buClr>
                <a:srgbClr val="92D050"/>
              </a:buClr>
              <a:buSzPct val="150000"/>
              <a:buFont typeface="Wingdings" pitchFamily="2" charset="2"/>
              <a:buChar char="ü"/>
            </a:pPr>
            <a:r>
              <a:rPr lang="en-GB" dirty="0"/>
              <a:t>Healthy Controls have a </a:t>
            </a:r>
            <a:r>
              <a:rPr lang="en-GB" b="1" dirty="0"/>
              <a:t>higher score</a:t>
            </a:r>
            <a:r>
              <a:rPr lang="en-GB" dirty="0"/>
              <a:t>, closer to the ideal model</a:t>
            </a:r>
          </a:p>
          <a:p>
            <a:pPr marL="285750" indent="-285750">
              <a:lnSpc>
                <a:spcPct val="300000"/>
              </a:lnSpc>
              <a:buClr>
                <a:srgbClr val="92D050"/>
              </a:buClr>
              <a:buSzPct val="150000"/>
              <a:buFont typeface="Wingdings" pitchFamily="2" charset="2"/>
              <a:buChar char="ü"/>
            </a:pPr>
            <a:r>
              <a:rPr lang="en-GB" b="1" dirty="0"/>
              <a:t>Clustering </a:t>
            </a:r>
            <a:r>
              <a:rPr lang="en-GB" dirty="0"/>
              <a:t>and</a:t>
            </a:r>
            <a:r>
              <a:rPr lang="en-GB" b="1" dirty="0"/>
              <a:t> scores</a:t>
            </a:r>
            <a:r>
              <a:rPr lang="en-GB" dirty="0"/>
              <a:t> support our hypothesis on anxiety during lockdown in Italy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09D963-C151-2E41-8C82-C6E7D58BF146}"/>
              </a:ext>
            </a:extLst>
          </p:cNvPr>
          <p:cNvSpPr txBox="1"/>
          <p:nvPr/>
        </p:nvSpPr>
        <p:spPr>
          <a:xfrm>
            <a:off x="6741042" y="180753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25663936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54305-B2C3-224A-BD33-5D0751702501}" type="datetime1">
              <a:rPr lang="it-IT" smtClean="0"/>
              <a:t>05/05/2021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Branca, Menini, Sangalli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12</a:t>
            </a:fld>
            <a:endParaRPr lang="en-GB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>
          <a:xfrm>
            <a:off x="2690677" y="1972457"/>
            <a:ext cx="6840760" cy="576038"/>
          </a:xfrm>
        </p:spPr>
        <p:txBody>
          <a:bodyPr/>
          <a:lstStyle/>
          <a:p>
            <a:r>
              <a:rPr lang="en-GB" sz="3600" dirty="0"/>
              <a:t>Thank you for your attention!</a:t>
            </a:r>
          </a:p>
        </p:txBody>
      </p:sp>
      <p:pic>
        <p:nvPicPr>
          <p:cNvPr id="8" name="Immagine 7" descr="Immagine che contiene nero, disegnando&#10;&#10;Descrizione generata automaticamente">
            <a:extLst>
              <a:ext uri="{FF2B5EF4-FFF2-40B4-BE49-F238E27FC236}">
                <a16:creationId xmlns:a16="http://schemas.microsoft.com/office/drawing/2014/main" id="{7E84E4C4-E72F-4053-92BF-F30FB3E2BE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3513" y="2849637"/>
            <a:ext cx="2340211" cy="2340211"/>
          </a:xfrm>
          <a:prstGeom prst="rect">
            <a:avLst/>
          </a:prstGeom>
        </p:spPr>
      </p:pic>
      <p:sp>
        <p:nvSpPr>
          <p:cNvPr id="9" name="Rettangolo 8">
            <a:extLst>
              <a:ext uri="{FF2B5EF4-FFF2-40B4-BE49-F238E27FC236}">
                <a16:creationId xmlns:a16="http://schemas.microsoft.com/office/drawing/2014/main" id="{E99BDF34-1D6C-4078-B0D9-58B97D454564}"/>
              </a:ext>
            </a:extLst>
          </p:cNvPr>
          <p:cNvSpPr/>
          <p:nvPr/>
        </p:nvSpPr>
        <p:spPr>
          <a:xfrm>
            <a:off x="4667014" y="5152436"/>
            <a:ext cx="288808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sz="1600" dirty="0">
                <a:hlinkClick r:id="rId3"/>
              </a:rPr>
              <a:t>https://tnutest.altervista.org/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949753625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TLSHAPE_TB_00000000000000000000000000000000_ElapsedTimeExtension">
            <a:extLst>
              <a:ext uri="{FF2B5EF4-FFF2-40B4-BE49-F238E27FC236}">
                <a16:creationId xmlns:a16="http://schemas.microsoft.com/office/drawing/2014/main" id="{84949F9D-BAA1-4083-B15D-328BAB5AECB5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1084303" y="3988133"/>
            <a:ext cx="5507066" cy="397931"/>
          </a:xfrm>
          <a:prstGeom prst="rect">
            <a:avLst/>
          </a:prstGeom>
          <a:gradFill flip="none" rotWithShape="1">
            <a:gsLst>
              <a:gs pos="100000">
                <a:srgbClr val="EA161E">
                  <a:alpha val="30196"/>
                </a:srgbClr>
              </a:gs>
              <a:gs pos="0">
                <a:srgbClr val="EA161E">
                  <a:alpha val="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2" name="Segnaposto data 1">
            <a:extLst>
              <a:ext uri="{FF2B5EF4-FFF2-40B4-BE49-F238E27FC236}">
                <a16:creationId xmlns:a16="http://schemas.microsoft.com/office/drawing/2014/main" id="{5C6233A0-C38E-440E-AE80-290E7AB917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39C00-52D1-F044-A6BD-A802324F1B3A}" type="datetime1">
              <a:rPr lang="it-IT" smtClean="0"/>
              <a:t>05/05/2021</a:t>
            </a:fld>
            <a:endParaRPr lang="en-GB" dirty="0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27966BA8-FBDB-429A-9333-85714FE241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Branca</a:t>
            </a:r>
            <a:r>
              <a:rPr lang="en-GB" dirty="0"/>
              <a:t>, Menini, </a:t>
            </a:r>
            <a:r>
              <a:rPr lang="en-GB" dirty="0" err="1"/>
              <a:t>Sangalli</a:t>
            </a:r>
            <a:endParaRPr lang="en-GB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33A9F95-C958-43C0-9CAA-6D9C3F8B0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2</a:t>
            </a:fld>
            <a:endParaRPr lang="en-GB" dirty="0"/>
          </a:p>
        </p:txBody>
      </p:sp>
      <p:sp>
        <p:nvSpPr>
          <p:cNvPr id="5" name="OTLSHAPE_TB_00000000000000000000000000000000_LeftEndCaps" hidden="1">
            <a:extLst>
              <a:ext uri="{FF2B5EF4-FFF2-40B4-BE49-F238E27FC236}">
                <a16:creationId xmlns:a16="http://schemas.microsoft.com/office/drawing/2014/main" id="{2AE3BBFB-97E7-4C87-97A0-CAC8CBFDFE01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12700" y="12700"/>
            <a:ext cx="0" cy="27699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en-US"/>
          </a:p>
        </p:txBody>
      </p:sp>
      <p:sp>
        <p:nvSpPr>
          <p:cNvPr id="6" name="OTLSHAPE_TB_00000000000000000000000000000000_RightEndCaps">
            <a:extLst>
              <a:ext uri="{FF2B5EF4-FFF2-40B4-BE49-F238E27FC236}">
                <a16:creationId xmlns:a16="http://schemas.microsoft.com/office/drawing/2014/main" id="{E352E5D5-9649-4AD1-AEA4-D318F7C29FDA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11390334" y="4437033"/>
            <a:ext cx="451662" cy="279061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spAutoFit/>
          </a:bodyPr>
          <a:lstStyle/>
          <a:p>
            <a:pPr algn="ctr"/>
            <a:r>
              <a:rPr lang="en-US" b="1" spc="-38" dirty="0">
                <a:solidFill>
                  <a:schemeClr val="accent1"/>
                </a:solidFill>
                <a:latin typeface="Calibri" panose="020F0502020204030204" pitchFamily="34" charset="0"/>
              </a:rPr>
              <a:t>2020</a:t>
            </a:r>
          </a:p>
        </p:txBody>
      </p:sp>
      <p:sp>
        <p:nvSpPr>
          <p:cNvPr id="7" name="OTLSHAPE_TB_00000000000000000000000000000000_ScaleContainer">
            <a:extLst>
              <a:ext uri="{FF2B5EF4-FFF2-40B4-BE49-F238E27FC236}">
                <a16:creationId xmlns:a16="http://schemas.microsoft.com/office/drawing/2014/main" id="{67109632-65FA-445E-B9D5-1E3B2606DE52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765027" y="4369133"/>
            <a:ext cx="10502900" cy="397931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reflection blurRad="6350" stA="50000" endA="300" endPos="55500" dist="50800" dir="5400000" sy="-100000" algn="bl" rotWithShape="0"/>
          </a:effectLst>
          <a:scene3d>
            <a:camera prst="orthographicFront"/>
            <a:lightRig rig="threePt" dir="t">
              <a:rot lat="0" lon="0" rev="8700000"/>
            </a:lightRig>
          </a:scene3d>
          <a:sp3d>
            <a:bevelT w="165100" h="190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TLSHAPE_TB_00000000000000000000000000000000_ElapsedTime">
            <a:extLst>
              <a:ext uri="{FF2B5EF4-FFF2-40B4-BE49-F238E27FC236}">
                <a16:creationId xmlns:a16="http://schemas.microsoft.com/office/drawing/2014/main" id="{714DDCD4-33F9-460D-8449-A853E0BCD9D2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1084303" y="4369133"/>
            <a:ext cx="5507066" cy="397931"/>
          </a:xfrm>
          <a:prstGeom prst="rect">
            <a:avLst/>
          </a:prstGeom>
          <a:solidFill>
            <a:srgbClr val="EA161E">
              <a:alpha val="30196"/>
            </a:srgbClr>
          </a:solidFill>
          <a:ln>
            <a:noFill/>
          </a:ln>
          <a:scene3d>
            <a:camera prst="orthographicFront"/>
            <a:lightRig rig="threePt" dir="t"/>
          </a:scene3d>
          <a:sp3d>
            <a:bevelT w="12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TLSHAPE_TB_00000000000000000000000000000000_TodayMarkerShape">
            <a:extLst>
              <a:ext uri="{FF2B5EF4-FFF2-40B4-BE49-F238E27FC236}">
                <a16:creationId xmlns:a16="http://schemas.microsoft.com/office/drawing/2014/main" id="{0FD19814-E0B6-461E-B12B-45C4EC546681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 rot="10800000">
            <a:off x="8139559" y="4221088"/>
            <a:ext cx="114300" cy="127000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TLSHAPE_TB_00000000000000000000000000000000_TodayMarkerText">
            <a:extLst>
              <a:ext uri="{FF2B5EF4-FFF2-40B4-BE49-F238E27FC236}">
                <a16:creationId xmlns:a16="http://schemas.microsoft.com/office/drawing/2014/main" id="{8FBAFE8B-7038-44BB-AEE5-63C2EE93D890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7771723" y="3959663"/>
            <a:ext cx="842176" cy="246221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US" sz="1600" spc="-12" dirty="0">
                <a:solidFill>
                  <a:schemeClr val="dk1"/>
                </a:solidFill>
                <a:latin typeface="Calibri" panose="020F0502020204030204" pitchFamily="34" charset="0"/>
              </a:rPr>
              <a:t>Today</a:t>
            </a:r>
          </a:p>
        </p:txBody>
      </p:sp>
      <p:sp>
        <p:nvSpPr>
          <p:cNvPr id="12" name="OTLSHAPE_TB_00000000000000000000000000000000_TimescaleInterval1">
            <a:extLst>
              <a:ext uri="{FF2B5EF4-FFF2-40B4-BE49-F238E27FC236}">
                <a16:creationId xmlns:a16="http://schemas.microsoft.com/office/drawing/2014/main" id="{B5E12336-B8E3-46C7-BD9C-0DA39E10FD34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828527" y="4483536"/>
            <a:ext cx="255776" cy="18605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US" sz="1200" spc="-18" dirty="0">
                <a:solidFill>
                  <a:schemeClr val="lt1"/>
                </a:solidFill>
                <a:latin typeface="Calibri" panose="020F0502020204030204" pitchFamily="34" charset="0"/>
              </a:rPr>
              <a:t>Mar</a:t>
            </a:r>
          </a:p>
        </p:txBody>
      </p:sp>
      <p:sp>
        <p:nvSpPr>
          <p:cNvPr id="25" name="OTLSHAPE_TB_00000000000000000000000000000000_TimescaleInterval2">
            <a:extLst>
              <a:ext uri="{FF2B5EF4-FFF2-40B4-BE49-F238E27FC236}">
                <a16:creationId xmlns:a16="http://schemas.microsoft.com/office/drawing/2014/main" id="{762ACB39-B4B0-455A-88E4-8F2763D84942}"/>
              </a:ext>
            </a:extLst>
          </p:cNvPr>
          <p:cNvSpPr txBox="1"/>
          <p:nvPr>
            <p:custDataLst>
              <p:tags r:id="rId10"/>
            </p:custDataLst>
          </p:nvPr>
        </p:nvSpPr>
        <p:spPr>
          <a:xfrm>
            <a:off x="3496130" y="4483536"/>
            <a:ext cx="219740" cy="18605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US" sz="1200" spc="-18" dirty="0">
                <a:solidFill>
                  <a:schemeClr val="lt1"/>
                </a:solidFill>
                <a:latin typeface="Calibri" panose="020F0502020204030204" pitchFamily="34" charset="0"/>
              </a:rPr>
              <a:t>Apr</a:t>
            </a:r>
          </a:p>
        </p:txBody>
      </p:sp>
      <p:sp>
        <p:nvSpPr>
          <p:cNvPr id="26" name="OTLSHAPE_TB_00000000000000000000000000000000_TimescaleInterval3">
            <a:extLst>
              <a:ext uri="{FF2B5EF4-FFF2-40B4-BE49-F238E27FC236}">
                <a16:creationId xmlns:a16="http://schemas.microsoft.com/office/drawing/2014/main" id="{81F50B5D-758B-4BF4-BA68-5C918E35EF30}"/>
              </a:ext>
            </a:extLst>
          </p:cNvPr>
          <p:cNvSpPr txBox="1"/>
          <p:nvPr>
            <p:custDataLst>
              <p:tags r:id="rId11"/>
            </p:custDataLst>
          </p:nvPr>
        </p:nvSpPr>
        <p:spPr>
          <a:xfrm>
            <a:off x="6077681" y="4483536"/>
            <a:ext cx="268150" cy="18605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US" sz="1200" spc="-18" dirty="0">
                <a:solidFill>
                  <a:schemeClr val="lt1"/>
                </a:solidFill>
                <a:latin typeface="Calibri" panose="020F0502020204030204" pitchFamily="34" charset="0"/>
              </a:rPr>
              <a:t>May</a:t>
            </a:r>
          </a:p>
        </p:txBody>
      </p:sp>
      <p:sp>
        <p:nvSpPr>
          <p:cNvPr id="27" name="OTLSHAPE_TB_00000000000000000000000000000000_TimescaleInterval4">
            <a:extLst>
              <a:ext uri="{FF2B5EF4-FFF2-40B4-BE49-F238E27FC236}">
                <a16:creationId xmlns:a16="http://schemas.microsoft.com/office/drawing/2014/main" id="{AE3F2492-62A8-4357-8C7A-F279DD5311A3}"/>
              </a:ext>
            </a:extLst>
          </p:cNvPr>
          <p:cNvSpPr txBox="1"/>
          <p:nvPr>
            <p:custDataLst>
              <p:tags r:id="rId12"/>
            </p:custDataLst>
          </p:nvPr>
        </p:nvSpPr>
        <p:spPr>
          <a:xfrm>
            <a:off x="8745284" y="4483536"/>
            <a:ext cx="206916" cy="18605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US" sz="1200" spc="-18">
                <a:solidFill>
                  <a:schemeClr val="lt1"/>
                </a:solidFill>
                <a:latin typeface="Calibri" panose="020F0502020204030204" pitchFamily="34" charset="0"/>
              </a:rPr>
              <a:t>Jun</a:t>
            </a:r>
          </a:p>
        </p:txBody>
      </p:sp>
      <p:sp>
        <p:nvSpPr>
          <p:cNvPr id="31" name="Titel 9">
            <a:extLst>
              <a:ext uri="{FF2B5EF4-FFF2-40B4-BE49-F238E27FC236}">
                <a16:creationId xmlns:a16="http://schemas.microsoft.com/office/drawing/2014/main" id="{31EC5FC0-414C-4546-B46B-F1CB52C9DE4C}"/>
              </a:ext>
            </a:extLst>
          </p:cNvPr>
          <p:cNvSpPr txBox="1">
            <a:spLocks/>
          </p:cNvSpPr>
          <p:nvPr/>
        </p:nvSpPr>
        <p:spPr>
          <a:xfrm>
            <a:off x="323850" y="620714"/>
            <a:ext cx="11537950" cy="57603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Motivation: Lockdown in Italy</a:t>
            </a:r>
          </a:p>
        </p:txBody>
      </p:sp>
      <p:cxnSp>
        <p:nvCxnSpPr>
          <p:cNvPr id="33" name="Connettore diritto 32">
            <a:extLst>
              <a:ext uri="{FF2B5EF4-FFF2-40B4-BE49-F238E27FC236}">
                <a16:creationId xmlns:a16="http://schemas.microsoft.com/office/drawing/2014/main" id="{70D9CBAE-8233-4910-9754-CF1BE0B6D373}"/>
              </a:ext>
            </a:extLst>
          </p:cNvPr>
          <p:cNvCxnSpPr>
            <a:cxnSpLocks/>
          </p:cNvCxnSpPr>
          <p:nvPr/>
        </p:nvCxnSpPr>
        <p:spPr>
          <a:xfrm>
            <a:off x="3652370" y="2895043"/>
            <a:ext cx="0" cy="1461120"/>
          </a:xfrm>
          <a:prstGeom prst="line">
            <a:avLst/>
          </a:prstGeom>
          <a:ln w="2857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36" name="Elemento grafico 35" descr="Lampadina e ingranaggio">
            <a:extLst>
              <a:ext uri="{FF2B5EF4-FFF2-40B4-BE49-F238E27FC236}">
                <a16:creationId xmlns:a16="http://schemas.microsoft.com/office/drawing/2014/main" id="{6BC9F2A8-DB37-49D4-93FD-9E4FCE39230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3291593" y="2106126"/>
            <a:ext cx="721553" cy="721553"/>
          </a:xfrm>
          <a:prstGeom prst="rect">
            <a:avLst/>
          </a:prstGeom>
        </p:spPr>
      </p:pic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AE073114-27DB-413D-92C4-6CAEB0ADCD59}"/>
              </a:ext>
            </a:extLst>
          </p:cNvPr>
          <p:cNvSpPr txBox="1"/>
          <p:nvPr/>
        </p:nvSpPr>
        <p:spPr>
          <a:xfrm>
            <a:off x="2883319" y="1657776"/>
            <a:ext cx="1445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Project Idea</a:t>
            </a:r>
          </a:p>
        </p:txBody>
      </p:sp>
      <p:cxnSp>
        <p:nvCxnSpPr>
          <p:cNvPr id="42" name="Connettore diritto 41">
            <a:extLst>
              <a:ext uri="{FF2B5EF4-FFF2-40B4-BE49-F238E27FC236}">
                <a16:creationId xmlns:a16="http://schemas.microsoft.com/office/drawing/2014/main" id="{E8559D4B-35BA-4C42-9D14-E35DF8A92815}"/>
              </a:ext>
            </a:extLst>
          </p:cNvPr>
          <p:cNvCxnSpPr>
            <a:cxnSpLocks/>
          </p:cNvCxnSpPr>
          <p:nvPr/>
        </p:nvCxnSpPr>
        <p:spPr>
          <a:xfrm>
            <a:off x="1269083" y="2924944"/>
            <a:ext cx="0" cy="1461120"/>
          </a:xfrm>
          <a:prstGeom prst="line">
            <a:avLst/>
          </a:prstGeom>
          <a:ln w="2857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45" name="Elemento grafico 44" descr="Carrello della spesa">
            <a:extLst>
              <a:ext uri="{FF2B5EF4-FFF2-40B4-BE49-F238E27FC236}">
                <a16:creationId xmlns:a16="http://schemas.microsoft.com/office/drawing/2014/main" id="{7DA248F0-9A46-4779-92DB-2F620295D1F0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917431" y="2107471"/>
            <a:ext cx="720000" cy="720000"/>
          </a:xfrm>
          <a:prstGeom prst="rect">
            <a:avLst/>
          </a:prstGeom>
        </p:spPr>
      </p:pic>
      <p:sp>
        <p:nvSpPr>
          <p:cNvPr id="46" name="CasellaDiTesto 45">
            <a:extLst>
              <a:ext uri="{FF2B5EF4-FFF2-40B4-BE49-F238E27FC236}">
                <a16:creationId xmlns:a16="http://schemas.microsoft.com/office/drawing/2014/main" id="{B2039BEA-A1E7-4B05-8BC7-90E7F5915833}"/>
              </a:ext>
            </a:extLst>
          </p:cNvPr>
          <p:cNvSpPr txBox="1"/>
          <p:nvPr/>
        </p:nvSpPr>
        <p:spPr>
          <a:xfrm>
            <a:off x="413335" y="1456337"/>
            <a:ext cx="19358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Lack of healthcare goods</a:t>
            </a:r>
          </a:p>
        </p:txBody>
      </p:sp>
      <p:pic>
        <p:nvPicPr>
          <p:cNvPr id="48" name="Elemento grafico 47" descr="Sblocca">
            <a:extLst>
              <a:ext uri="{FF2B5EF4-FFF2-40B4-BE49-F238E27FC236}">
                <a16:creationId xmlns:a16="http://schemas.microsoft.com/office/drawing/2014/main" id="{DC31D59F-C301-42AB-B36C-1D7CF544E72E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6277010" y="4918010"/>
            <a:ext cx="720000" cy="720000"/>
          </a:xfrm>
          <a:prstGeom prst="rect">
            <a:avLst/>
          </a:prstGeom>
        </p:spPr>
      </p:pic>
      <p:sp>
        <p:nvSpPr>
          <p:cNvPr id="49" name="OTLSHAPE_TB_00000000000000000000000000000000_ElapsedTimeExtension">
            <a:extLst>
              <a:ext uri="{FF2B5EF4-FFF2-40B4-BE49-F238E27FC236}">
                <a16:creationId xmlns:a16="http://schemas.microsoft.com/office/drawing/2014/main" id="{DD6A4B06-0B1B-4AAE-AD57-A64104E3A283}"/>
              </a:ext>
            </a:extLst>
          </p:cNvPr>
          <p:cNvSpPr/>
          <p:nvPr>
            <p:custDataLst>
              <p:tags r:id="rId13"/>
            </p:custDataLst>
          </p:nvPr>
        </p:nvSpPr>
        <p:spPr>
          <a:xfrm>
            <a:off x="6591368" y="3985640"/>
            <a:ext cx="3700885" cy="381000"/>
          </a:xfrm>
          <a:prstGeom prst="rect">
            <a:avLst/>
          </a:prstGeom>
          <a:gradFill flip="none" rotWithShape="1">
            <a:gsLst>
              <a:gs pos="100000">
                <a:srgbClr val="FEBA0A">
                  <a:alpha val="30196"/>
                </a:srgbClr>
              </a:gs>
              <a:gs pos="0">
                <a:srgbClr val="FEBA0A">
                  <a:alpha val="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50" name="OTLSHAPE_TB_00000000000000000000000000000000_ElapsedTime">
            <a:extLst>
              <a:ext uri="{FF2B5EF4-FFF2-40B4-BE49-F238E27FC236}">
                <a16:creationId xmlns:a16="http://schemas.microsoft.com/office/drawing/2014/main" id="{13D06C2C-FAD9-4AF9-9D19-0AABEBE5A0F8}"/>
              </a:ext>
            </a:extLst>
          </p:cNvPr>
          <p:cNvSpPr/>
          <p:nvPr>
            <p:custDataLst>
              <p:tags r:id="rId14"/>
            </p:custDataLst>
          </p:nvPr>
        </p:nvSpPr>
        <p:spPr>
          <a:xfrm>
            <a:off x="6591369" y="4376343"/>
            <a:ext cx="3700885" cy="381000"/>
          </a:xfrm>
          <a:prstGeom prst="rect">
            <a:avLst/>
          </a:prstGeom>
          <a:solidFill>
            <a:srgbClr val="FEBA0A">
              <a:alpha val="30196"/>
            </a:srgbClr>
          </a:solidFill>
          <a:ln>
            <a:noFill/>
          </a:ln>
          <a:scene3d>
            <a:camera prst="orthographicFront"/>
            <a:lightRig rig="threePt" dir="t"/>
          </a:scene3d>
          <a:sp3d>
            <a:bevelT w="12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2" name="Elemento grafico 51" descr="Blocca">
            <a:extLst>
              <a:ext uri="{FF2B5EF4-FFF2-40B4-BE49-F238E27FC236}">
                <a16:creationId xmlns:a16="http://schemas.microsoft.com/office/drawing/2014/main" id="{7FF2E684-05AE-4439-9580-A46FDCBF31D5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766978" y="4918010"/>
            <a:ext cx="720000" cy="720000"/>
          </a:xfrm>
          <a:prstGeom prst="rect">
            <a:avLst/>
          </a:prstGeom>
        </p:spPr>
      </p:pic>
      <p:cxnSp>
        <p:nvCxnSpPr>
          <p:cNvPr id="59" name="Connettore diritto 58">
            <a:extLst>
              <a:ext uri="{FF2B5EF4-FFF2-40B4-BE49-F238E27FC236}">
                <a16:creationId xmlns:a16="http://schemas.microsoft.com/office/drawing/2014/main" id="{C8D6DF7F-D13A-4A72-96DC-C90413C80877}"/>
              </a:ext>
            </a:extLst>
          </p:cNvPr>
          <p:cNvCxnSpPr>
            <a:cxnSpLocks/>
          </p:cNvCxnSpPr>
          <p:nvPr/>
        </p:nvCxnSpPr>
        <p:spPr>
          <a:xfrm>
            <a:off x="5476363" y="2895043"/>
            <a:ext cx="0" cy="1461120"/>
          </a:xfrm>
          <a:prstGeom prst="line">
            <a:avLst/>
          </a:prstGeom>
          <a:ln w="2857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0" name="Rettangolo 59">
            <a:extLst>
              <a:ext uri="{FF2B5EF4-FFF2-40B4-BE49-F238E27FC236}">
                <a16:creationId xmlns:a16="http://schemas.microsoft.com/office/drawing/2014/main" id="{05386DA7-4074-455A-8539-5A7DC8B95BC0}"/>
              </a:ext>
            </a:extLst>
          </p:cNvPr>
          <p:cNvSpPr/>
          <p:nvPr/>
        </p:nvSpPr>
        <p:spPr>
          <a:xfrm>
            <a:off x="2923826" y="4922714"/>
            <a:ext cx="1584088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b="1" dirty="0">
                <a:solidFill>
                  <a:schemeClr val="accent1"/>
                </a:solidFill>
              </a:rPr>
              <a:t>Lockdown</a:t>
            </a:r>
            <a:endParaRPr lang="en-US" sz="2200" dirty="0"/>
          </a:p>
        </p:txBody>
      </p:sp>
      <p:pic>
        <p:nvPicPr>
          <p:cNvPr id="62" name="Elemento grafico 61" descr="Appunti mischiati">
            <a:extLst>
              <a:ext uri="{FF2B5EF4-FFF2-40B4-BE49-F238E27FC236}">
                <a16:creationId xmlns:a16="http://schemas.microsoft.com/office/drawing/2014/main" id="{49159B9A-8C04-44F2-8B9C-8158224FC644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5095883" y="2109278"/>
            <a:ext cx="720000" cy="720000"/>
          </a:xfrm>
          <a:prstGeom prst="rect">
            <a:avLst/>
          </a:prstGeom>
        </p:spPr>
      </p:pic>
      <p:sp>
        <p:nvSpPr>
          <p:cNvPr id="63" name="CasellaDiTesto 62">
            <a:extLst>
              <a:ext uri="{FF2B5EF4-FFF2-40B4-BE49-F238E27FC236}">
                <a16:creationId xmlns:a16="http://schemas.microsoft.com/office/drawing/2014/main" id="{834BC868-7788-46D5-8982-EDBBA8766DB9}"/>
              </a:ext>
            </a:extLst>
          </p:cNvPr>
          <p:cNvSpPr txBox="1"/>
          <p:nvPr/>
        </p:nvSpPr>
        <p:spPr>
          <a:xfrm>
            <a:off x="5061285" y="1660346"/>
            <a:ext cx="778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Tests</a:t>
            </a:r>
          </a:p>
        </p:txBody>
      </p:sp>
      <p:pic>
        <p:nvPicPr>
          <p:cNvPr id="65" name="Elemento grafico 64" descr="Frecce a zig zag">
            <a:extLst>
              <a:ext uri="{FF2B5EF4-FFF2-40B4-BE49-F238E27FC236}">
                <a16:creationId xmlns:a16="http://schemas.microsoft.com/office/drawing/2014/main" id="{BAE4ADE9-34B3-4AEF-BA0F-AE35556A8E94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1380055" y="2844301"/>
            <a:ext cx="441259" cy="441259"/>
          </a:xfrm>
          <a:prstGeom prst="rect">
            <a:avLst/>
          </a:prstGeom>
        </p:spPr>
      </p:pic>
      <p:pic>
        <p:nvPicPr>
          <p:cNvPr id="66" name="Elemento grafico 65" descr="Frecce a zig zag">
            <a:extLst>
              <a:ext uri="{FF2B5EF4-FFF2-40B4-BE49-F238E27FC236}">
                <a16:creationId xmlns:a16="http://schemas.microsoft.com/office/drawing/2014/main" id="{918BFEB5-4F46-4999-81E4-322C8A70AD27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5578536" y="2827471"/>
            <a:ext cx="432000" cy="432000"/>
          </a:xfrm>
          <a:prstGeom prst="rect">
            <a:avLst/>
          </a:prstGeom>
        </p:spPr>
      </p:pic>
      <p:sp>
        <p:nvSpPr>
          <p:cNvPr id="67" name="Rettangolo 66">
            <a:extLst>
              <a:ext uri="{FF2B5EF4-FFF2-40B4-BE49-F238E27FC236}">
                <a16:creationId xmlns:a16="http://schemas.microsoft.com/office/drawing/2014/main" id="{9C6D6C81-AFDA-4113-8DCE-995C029803E9}"/>
              </a:ext>
            </a:extLst>
          </p:cNvPr>
          <p:cNvSpPr/>
          <p:nvPr/>
        </p:nvSpPr>
        <p:spPr>
          <a:xfrm>
            <a:off x="7784220" y="4922714"/>
            <a:ext cx="1252267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200" b="1" dirty="0">
                <a:solidFill>
                  <a:schemeClr val="accent1"/>
                </a:solidFill>
              </a:rPr>
              <a:t>Phase 2</a:t>
            </a:r>
          </a:p>
        </p:txBody>
      </p:sp>
      <p:cxnSp>
        <p:nvCxnSpPr>
          <p:cNvPr id="68" name="Connettore diritto 67">
            <a:extLst>
              <a:ext uri="{FF2B5EF4-FFF2-40B4-BE49-F238E27FC236}">
                <a16:creationId xmlns:a16="http://schemas.microsoft.com/office/drawing/2014/main" id="{2877E23F-A402-42B1-BD15-BEB64C8FBDD5}"/>
              </a:ext>
            </a:extLst>
          </p:cNvPr>
          <p:cNvCxnSpPr>
            <a:cxnSpLocks/>
          </p:cNvCxnSpPr>
          <p:nvPr/>
        </p:nvCxnSpPr>
        <p:spPr>
          <a:xfrm>
            <a:off x="7482211" y="2903984"/>
            <a:ext cx="0" cy="1461120"/>
          </a:xfrm>
          <a:prstGeom prst="line">
            <a:avLst/>
          </a:prstGeom>
          <a:ln w="2857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69" name="Elemento grafico 68" descr="Appunti mischiati">
            <a:extLst>
              <a:ext uri="{FF2B5EF4-FFF2-40B4-BE49-F238E27FC236}">
                <a16:creationId xmlns:a16="http://schemas.microsoft.com/office/drawing/2014/main" id="{932195B2-D0C3-4020-8E3E-99807EDBBA5B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7101731" y="2118219"/>
            <a:ext cx="723600" cy="723600"/>
          </a:xfrm>
          <a:prstGeom prst="rect">
            <a:avLst/>
          </a:prstGeom>
        </p:spPr>
      </p:pic>
      <p:sp>
        <p:nvSpPr>
          <p:cNvPr id="70" name="CasellaDiTesto 69">
            <a:extLst>
              <a:ext uri="{FF2B5EF4-FFF2-40B4-BE49-F238E27FC236}">
                <a16:creationId xmlns:a16="http://schemas.microsoft.com/office/drawing/2014/main" id="{23DEC6FD-C911-4D13-B057-41F946A4C3B7}"/>
              </a:ext>
            </a:extLst>
          </p:cNvPr>
          <p:cNvSpPr txBox="1"/>
          <p:nvPr/>
        </p:nvSpPr>
        <p:spPr>
          <a:xfrm>
            <a:off x="7072602" y="1650423"/>
            <a:ext cx="778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Tests</a:t>
            </a:r>
          </a:p>
        </p:txBody>
      </p:sp>
      <p:pic>
        <p:nvPicPr>
          <p:cNvPr id="73" name="Elemento grafico 72" descr="Frecce a zig zag">
            <a:extLst>
              <a:ext uri="{FF2B5EF4-FFF2-40B4-BE49-F238E27FC236}">
                <a16:creationId xmlns:a16="http://schemas.microsoft.com/office/drawing/2014/main" id="{8AF4EF3A-0595-40EF-B9C7-329B7D249218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6920002" y="2827471"/>
            <a:ext cx="432000" cy="432000"/>
          </a:xfrm>
          <a:prstGeom prst="rect">
            <a:avLst/>
          </a:prstGeom>
        </p:spPr>
      </p:pic>
      <p:pic>
        <p:nvPicPr>
          <p:cNvPr id="75" name="Elemento grafico 74" descr="Punto interrogativo">
            <a:extLst>
              <a:ext uri="{FF2B5EF4-FFF2-40B4-BE49-F238E27FC236}">
                <a16:creationId xmlns:a16="http://schemas.microsoft.com/office/drawing/2014/main" id="{77A38902-9D22-4411-8F52-0CD1794A9E05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9932254" y="4922714"/>
            <a:ext cx="720000" cy="720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8803708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6" grpId="0"/>
      <p:bldP spid="7" grpId="0" animBg="1"/>
      <p:bldP spid="8" grpId="0" animBg="1"/>
      <p:bldP spid="10" grpId="0" animBg="1"/>
      <p:bldP spid="11" grpId="0"/>
      <p:bldP spid="37" grpId="0"/>
      <p:bldP spid="46" grpId="0"/>
      <p:bldP spid="49" grpId="0" animBg="1"/>
      <p:bldP spid="50" grpId="0" animBg="1"/>
      <p:bldP spid="60" grpId="0"/>
      <p:bldP spid="63" grpId="0"/>
      <p:bldP spid="67" grpId="0"/>
      <p:bldP spid="7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3A1DE2-25B6-EC44-88A2-2D6C0867CBF9}" type="datetime1">
              <a:rPr lang="it-IT" smtClean="0"/>
              <a:t>05/05/2021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Branca</a:t>
            </a:r>
            <a:r>
              <a:rPr lang="en-GB" dirty="0"/>
              <a:t>, </a:t>
            </a:r>
            <a:r>
              <a:rPr lang="en-GB" dirty="0" err="1"/>
              <a:t>Menini</a:t>
            </a:r>
            <a:r>
              <a:rPr lang="en-GB" dirty="0"/>
              <a:t>, </a:t>
            </a:r>
            <a:r>
              <a:rPr lang="en-GB" dirty="0" err="1"/>
              <a:t>Sangalli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3</a:t>
            </a:fld>
            <a:endParaRPr lang="en-GB" dirty="0"/>
          </a:p>
        </p:txBody>
      </p:sp>
      <p:sp>
        <p:nvSpPr>
          <p:cNvPr id="11" name="Titel 10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720054"/>
          </a:xfrm>
        </p:spPr>
        <p:txBody>
          <a:bodyPr/>
          <a:lstStyle/>
          <a:p>
            <a:r>
              <a:rPr lang="en-GB" dirty="0"/>
              <a:t>Goal: HGF for Anxiety Recognition </a:t>
            </a:r>
          </a:p>
        </p:txBody>
      </p:sp>
      <p:sp>
        <p:nvSpPr>
          <p:cNvPr id="76" name="AutoShape 2">
            <a:extLst>
              <a:ext uri="{FF2B5EF4-FFF2-40B4-BE49-F238E27FC236}">
                <a16:creationId xmlns:a16="http://schemas.microsoft.com/office/drawing/2014/main" id="{0B3F9B89-09FE-449C-BEFA-CC839616D97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632096" y="325642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9" name="Immagine 78">
            <a:extLst>
              <a:ext uri="{FF2B5EF4-FFF2-40B4-BE49-F238E27FC236}">
                <a16:creationId xmlns:a16="http://schemas.microsoft.com/office/drawing/2014/main" id="{7ADEDBE8-02D0-497D-BA5B-81254C94357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9069" y="2267531"/>
            <a:ext cx="1585848" cy="1580953"/>
          </a:xfrm>
          <a:prstGeom prst="rect">
            <a:avLst/>
          </a:prstGeom>
        </p:spPr>
      </p:pic>
      <p:pic>
        <p:nvPicPr>
          <p:cNvPr id="80" name="Elemento grafico 79" descr="Casuale">
            <a:extLst>
              <a:ext uri="{FF2B5EF4-FFF2-40B4-BE49-F238E27FC236}">
                <a16:creationId xmlns:a16="http://schemas.microsoft.com/office/drawing/2014/main" id="{5BB649E2-D4EB-4B61-9CD1-5AF6957CDF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53023" y="2606863"/>
            <a:ext cx="914400" cy="914400"/>
          </a:xfrm>
          <a:prstGeom prst="rect">
            <a:avLst/>
          </a:prstGeom>
        </p:spPr>
      </p:pic>
      <p:sp>
        <p:nvSpPr>
          <p:cNvPr id="97" name="CasellaDiTesto 96">
            <a:extLst>
              <a:ext uri="{FF2B5EF4-FFF2-40B4-BE49-F238E27FC236}">
                <a16:creationId xmlns:a16="http://schemas.microsoft.com/office/drawing/2014/main" id="{87B501F4-9E23-498E-AEAA-0D199AF97D9A}"/>
              </a:ext>
            </a:extLst>
          </p:cNvPr>
          <p:cNvSpPr txBox="1"/>
          <p:nvPr/>
        </p:nvSpPr>
        <p:spPr>
          <a:xfrm>
            <a:off x="10439129" y="1898199"/>
            <a:ext cx="865727" cy="369332"/>
          </a:xfrm>
          <a:prstGeom prst="rect">
            <a:avLst/>
          </a:prstGeom>
          <a:noFill/>
          <a:ln w="28575">
            <a:solidFill>
              <a:srgbClr val="1F407A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1F407A"/>
                </a:solidFill>
              </a:rPr>
              <a:t>GOAL</a:t>
            </a:r>
          </a:p>
        </p:txBody>
      </p:sp>
      <p:grpSp>
        <p:nvGrpSpPr>
          <p:cNvPr id="23" name="Gruppo 22">
            <a:extLst>
              <a:ext uri="{FF2B5EF4-FFF2-40B4-BE49-F238E27FC236}">
                <a16:creationId xmlns:a16="http://schemas.microsoft.com/office/drawing/2014/main" id="{51CA7E3A-4423-45DE-89F6-66EA034994BE}"/>
              </a:ext>
            </a:extLst>
          </p:cNvPr>
          <p:cNvGrpSpPr>
            <a:grpSpLocks noChangeAspect="1"/>
          </p:cNvGrpSpPr>
          <p:nvPr/>
        </p:nvGrpSpPr>
        <p:grpSpPr>
          <a:xfrm>
            <a:off x="4084700" y="4869469"/>
            <a:ext cx="1091905" cy="720054"/>
            <a:chOff x="7023739" y="1866240"/>
            <a:chExt cx="1386615" cy="914400"/>
          </a:xfrm>
        </p:grpSpPr>
        <p:pic>
          <p:nvPicPr>
            <p:cNvPr id="3" name="Elemento grafico 2" descr="Donna">
              <a:extLst>
                <a:ext uri="{FF2B5EF4-FFF2-40B4-BE49-F238E27FC236}">
                  <a16:creationId xmlns:a16="http://schemas.microsoft.com/office/drawing/2014/main" id="{44F689EE-1C3B-4476-8A21-0421728D03C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023739" y="1866240"/>
              <a:ext cx="914400" cy="914400"/>
            </a:xfrm>
            <a:prstGeom prst="rect">
              <a:avLst/>
            </a:prstGeom>
          </p:spPr>
        </p:pic>
        <p:pic>
          <p:nvPicPr>
            <p:cNvPr id="8" name="Elemento grafico 7" descr="Uomo">
              <a:extLst>
                <a:ext uri="{FF2B5EF4-FFF2-40B4-BE49-F238E27FC236}">
                  <a16:creationId xmlns:a16="http://schemas.microsoft.com/office/drawing/2014/main" id="{C83006FF-364A-4A49-8C7F-138884DE582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495954" y="1866240"/>
              <a:ext cx="914400" cy="914400"/>
            </a:xfrm>
            <a:prstGeom prst="rect">
              <a:avLst/>
            </a:prstGeom>
          </p:spPr>
        </p:pic>
      </p:grp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4195C511-DC74-4D5F-9A06-E561C15847BC}"/>
              </a:ext>
            </a:extLst>
          </p:cNvPr>
          <p:cNvSpPr txBox="1"/>
          <p:nvPr/>
        </p:nvSpPr>
        <p:spPr>
          <a:xfrm>
            <a:off x="387460" y="5063794"/>
            <a:ext cx="1728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Impartial Test</a:t>
            </a:r>
          </a:p>
        </p:txBody>
      </p:sp>
      <p:sp>
        <p:nvSpPr>
          <p:cNvPr id="21" name="Freccia a destra 20">
            <a:extLst>
              <a:ext uri="{FF2B5EF4-FFF2-40B4-BE49-F238E27FC236}">
                <a16:creationId xmlns:a16="http://schemas.microsoft.com/office/drawing/2014/main" id="{26680E6F-0800-48E9-9BD0-707B68DF9C0C}"/>
              </a:ext>
            </a:extLst>
          </p:cNvPr>
          <p:cNvSpPr/>
          <p:nvPr/>
        </p:nvSpPr>
        <p:spPr>
          <a:xfrm>
            <a:off x="3167296" y="5087212"/>
            <a:ext cx="783784" cy="284569"/>
          </a:xfrm>
          <a:prstGeom prst="rightArrow">
            <a:avLst/>
          </a:prstGeom>
          <a:solidFill>
            <a:srgbClr val="1F40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webapp</a:t>
            </a:r>
          </a:p>
        </p:txBody>
      </p:sp>
      <p:sp>
        <p:nvSpPr>
          <p:cNvPr id="30" name="Freccia a destra 29">
            <a:extLst>
              <a:ext uri="{FF2B5EF4-FFF2-40B4-BE49-F238E27FC236}">
                <a16:creationId xmlns:a16="http://schemas.microsoft.com/office/drawing/2014/main" id="{71C622E2-E825-47F0-A510-48E10FB6EA49}"/>
              </a:ext>
            </a:extLst>
          </p:cNvPr>
          <p:cNvSpPr/>
          <p:nvPr/>
        </p:nvSpPr>
        <p:spPr>
          <a:xfrm>
            <a:off x="6066428" y="5087212"/>
            <a:ext cx="783784" cy="284569"/>
          </a:xfrm>
          <a:prstGeom prst="rightArrow">
            <a:avLst/>
          </a:prstGeom>
          <a:solidFill>
            <a:srgbClr val="1F40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HGF</a:t>
            </a:r>
          </a:p>
        </p:txBody>
      </p:sp>
      <p:grpSp>
        <p:nvGrpSpPr>
          <p:cNvPr id="33" name="Gruppo 32">
            <a:extLst>
              <a:ext uri="{FF2B5EF4-FFF2-40B4-BE49-F238E27FC236}">
                <a16:creationId xmlns:a16="http://schemas.microsoft.com/office/drawing/2014/main" id="{6F4C3CED-1003-41F9-A2FF-DB005C7621FB}"/>
              </a:ext>
            </a:extLst>
          </p:cNvPr>
          <p:cNvGrpSpPr>
            <a:grpSpLocks noChangeAspect="1"/>
          </p:cNvGrpSpPr>
          <p:nvPr/>
        </p:nvGrpSpPr>
        <p:grpSpPr>
          <a:xfrm>
            <a:off x="4814778" y="4869125"/>
            <a:ext cx="1091905" cy="720054"/>
            <a:chOff x="7023739" y="1866240"/>
            <a:chExt cx="1386615" cy="914400"/>
          </a:xfrm>
        </p:grpSpPr>
        <p:pic>
          <p:nvPicPr>
            <p:cNvPr id="34" name="Elemento grafico 33" descr="Donna">
              <a:extLst>
                <a:ext uri="{FF2B5EF4-FFF2-40B4-BE49-F238E27FC236}">
                  <a16:creationId xmlns:a16="http://schemas.microsoft.com/office/drawing/2014/main" id="{48B971E5-C2A2-48DF-8433-B3F4E749B1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023739" y="1866240"/>
              <a:ext cx="914400" cy="914400"/>
            </a:xfrm>
            <a:prstGeom prst="rect">
              <a:avLst/>
            </a:prstGeom>
          </p:spPr>
        </p:pic>
        <p:pic>
          <p:nvPicPr>
            <p:cNvPr id="35" name="Elemento grafico 34" descr="Uomo">
              <a:extLst>
                <a:ext uri="{FF2B5EF4-FFF2-40B4-BE49-F238E27FC236}">
                  <a16:creationId xmlns:a16="http://schemas.microsoft.com/office/drawing/2014/main" id="{5D9FE7F1-8826-4230-A50D-0C24F516D5C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495954" y="1866240"/>
              <a:ext cx="914400" cy="914400"/>
            </a:xfrm>
            <a:prstGeom prst="rect">
              <a:avLst/>
            </a:prstGeom>
          </p:spPr>
        </p:pic>
      </p:grpSp>
      <p:pic>
        <p:nvPicPr>
          <p:cNvPr id="43" name="Elemento grafico 42" descr="Donna">
            <a:extLst>
              <a:ext uri="{FF2B5EF4-FFF2-40B4-BE49-F238E27FC236}">
                <a16:creationId xmlns:a16="http://schemas.microsoft.com/office/drawing/2014/main" id="{46237DC4-1FBA-4485-8EAF-ED52F5FEF44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130262" y="4776423"/>
            <a:ext cx="720054" cy="720054"/>
          </a:xfrm>
          <a:prstGeom prst="rect">
            <a:avLst/>
          </a:prstGeom>
        </p:spPr>
      </p:pic>
      <p:pic>
        <p:nvPicPr>
          <p:cNvPr id="44" name="Elemento grafico 43" descr="Uomo">
            <a:extLst>
              <a:ext uri="{FF2B5EF4-FFF2-40B4-BE49-F238E27FC236}">
                <a16:creationId xmlns:a16="http://schemas.microsoft.com/office/drawing/2014/main" id="{B4B1DBA6-F457-4653-9F38-CF139FDC34E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383856" y="5010104"/>
            <a:ext cx="720054" cy="720054"/>
          </a:xfrm>
          <a:prstGeom prst="rect">
            <a:avLst/>
          </a:prstGeom>
        </p:spPr>
      </p:pic>
      <p:pic>
        <p:nvPicPr>
          <p:cNvPr id="53" name="Elemento grafico 52" descr="Uomo">
            <a:extLst>
              <a:ext uri="{FF2B5EF4-FFF2-40B4-BE49-F238E27FC236}">
                <a16:creationId xmlns:a16="http://schemas.microsoft.com/office/drawing/2014/main" id="{2866C403-B5D6-436E-A6D0-E71FF6D4796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889935" y="4737777"/>
            <a:ext cx="720054" cy="720054"/>
          </a:xfrm>
          <a:prstGeom prst="rect">
            <a:avLst/>
          </a:prstGeom>
        </p:spPr>
      </p:pic>
      <p:pic>
        <p:nvPicPr>
          <p:cNvPr id="89" name="Immagine 88">
            <a:extLst>
              <a:ext uri="{FF2B5EF4-FFF2-40B4-BE49-F238E27FC236}">
                <a16:creationId xmlns:a16="http://schemas.microsoft.com/office/drawing/2014/main" id="{D4E6FE2E-583A-495D-A520-2A62DFCA4AC4}"/>
              </a:ext>
            </a:extLst>
          </p:cNvPr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84" t="18057" r="20593" b="21902"/>
          <a:stretch/>
        </p:blipFill>
        <p:spPr>
          <a:xfrm>
            <a:off x="2182462" y="4850160"/>
            <a:ext cx="731240" cy="757983"/>
          </a:xfrm>
          <a:prstGeom prst="rect">
            <a:avLst/>
          </a:prstGeom>
        </p:spPr>
      </p:pic>
      <p:pic>
        <p:nvPicPr>
          <p:cNvPr id="52" name="Elemento grafico 51" descr="Donna">
            <a:extLst>
              <a:ext uri="{FF2B5EF4-FFF2-40B4-BE49-F238E27FC236}">
                <a16:creationId xmlns:a16="http://schemas.microsoft.com/office/drawing/2014/main" id="{91E771EC-0612-4E77-AE38-0068E0487F9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530670" y="4581128"/>
            <a:ext cx="720054" cy="720054"/>
          </a:xfrm>
          <a:prstGeom prst="rect">
            <a:avLst/>
          </a:prstGeom>
        </p:spPr>
      </p:pic>
      <p:grpSp>
        <p:nvGrpSpPr>
          <p:cNvPr id="64" name="Gruppo 10">
            <a:extLst>
              <a:ext uri="{FF2B5EF4-FFF2-40B4-BE49-F238E27FC236}">
                <a16:creationId xmlns:a16="http://schemas.microsoft.com/office/drawing/2014/main" id="{75CD5B19-735A-234C-9ADB-9CC2B62D16BC}"/>
              </a:ext>
            </a:extLst>
          </p:cNvPr>
          <p:cNvGrpSpPr/>
          <p:nvPr/>
        </p:nvGrpSpPr>
        <p:grpSpPr>
          <a:xfrm>
            <a:off x="9646213" y="4787358"/>
            <a:ext cx="1872208" cy="523220"/>
            <a:chOff x="1053059" y="1700808"/>
            <a:chExt cx="1872208" cy="523220"/>
          </a:xfrm>
        </p:grpSpPr>
        <p:sp>
          <p:nvSpPr>
            <p:cNvPr id="65" name="CasellaDiTesto 6">
              <a:extLst>
                <a:ext uri="{FF2B5EF4-FFF2-40B4-BE49-F238E27FC236}">
                  <a16:creationId xmlns:a16="http://schemas.microsoft.com/office/drawing/2014/main" id="{CAD1C977-6A39-4843-9073-220E7F6A31E9}"/>
                </a:ext>
              </a:extLst>
            </p:cNvPr>
            <p:cNvSpPr txBox="1"/>
            <p:nvPr/>
          </p:nvSpPr>
          <p:spPr>
            <a:xfrm>
              <a:off x="1053059" y="1700808"/>
              <a:ext cx="187220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    = Healthy Controls</a:t>
              </a:r>
            </a:p>
            <a:p>
              <a:r>
                <a:rPr lang="en-US" sz="1400" dirty="0"/>
                <a:t>    = Anxious Patients</a:t>
              </a:r>
            </a:p>
          </p:txBody>
        </p:sp>
        <p:sp>
          <p:nvSpPr>
            <p:cNvPr id="66" name="Connettore 20">
              <a:extLst>
                <a:ext uri="{FF2B5EF4-FFF2-40B4-BE49-F238E27FC236}">
                  <a16:creationId xmlns:a16="http://schemas.microsoft.com/office/drawing/2014/main" id="{6821BCBD-D078-8247-88E1-9E3553EFB567}"/>
                </a:ext>
              </a:extLst>
            </p:cNvPr>
            <p:cNvSpPr/>
            <p:nvPr/>
          </p:nvSpPr>
          <p:spPr>
            <a:xfrm>
              <a:off x="1125067" y="1771100"/>
              <a:ext cx="144000" cy="144000"/>
            </a:xfrm>
            <a:prstGeom prst="flowChartConnector">
              <a:avLst/>
            </a:prstGeom>
            <a:solidFill>
              <a:srgbClr val="1D407A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7" name="Connettore 21">
              <a:extLst>
                <a:ext uri="{FF2B5EF4-FFF2-40B4-BE49-F238E27FC236}">
                  <a16:creationId xmlns:a16="http://schemas.microsoft.com/office/drawing/2014/main" id="{7ABA4BE2-A50F-5444-A4BD-EAAB2E710BE2}"/>
                </a:ext>
              </a:extLst>
            </p:cNvPr>
            <p:cNvSpPr/>
            <p:nvPr/>
          </p:nvSpPr>
          <p:spPr>
            <a:xfrm>
              <a:off x="1125067" y="1985391"/>
              <a:ext cx="144000" cy="144000"/>
            </a:xfrm>
            <a:prstGeom prst="flowChartConnector">
              <a:avLst/>
            </a:prstGeom>
            <a:solidFill>
              <a:srgbClr val="C000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1" name="CasellaDiTesto 90">
            <a:extLst>
              <a:ext uri="{FF2B5EF4-FFF2-40B4-BE49-F238E27FC236}">
                <a16:creationId xmlns:a16="http://schemas.microsoft.com/office/drawing/2014/main" id="{80D6EB12-AC0C-4D57-9E2E-C4E7845E9FE5}"/>
              </a:ext>
            </a:extLst>
          </p:cNvPr>
          <p:cNvSpPr txBox="1"/>
          <p:nvPr/>
        </p:nvSpPr>
        <p:spPr>
          <a:xfrm>
            <a:off x="448565" y="1971544"/>
            <a:ext cx="1484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Anxiety Quiz</a:t>
            </a:r>
          </a:p>
        </p:txBody>
      </p:sp>
      <p:pic>
        <p:nvPicPr>
          <p:cNvPr id="92" name="Elemento grafico 91" descr="Appunti mischiati">
            <a:extLst>
              <a:ext uri="{FF2B5EF4-FFF2-40B4-BE49-F238E27FC236}">
                <a16:creationId xmlns:a16="http://schemas.microsoft.com/office/drawing/2014/main" id="{249C8C50-F0E8-4066-A5AA-B1FD46BD0699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2184212" y="1963528"/>
            <a:ext cx="720000" cy="720000"/>
          </a:xfrm>
          <a:prstGeom prst="rect">
            <a:avLst/>
          </a:prstGeom>
        </p:spPr>
      </p:pic>
      <p:sp>
        <p:nvSpPr>
          <p:cNvPr id="93" name="Freccia a destra 92">
            <a:extLst>
              <a:ext uri="{FF2B5EF4-FFF2-40B4-BE49-F238E27FC236}">
                <a16:creationId xmlns:a16="http://schemas.microsoft.com/office/drawing/2014/main" id="{5361ED62-4271-4589-8CFB-311A0CF666E7}"/>
              </a:ext>
            </a:extLst>
          </p:cNvPr>
          <p:cNvSpPr/>
          <p:nvPr/>
        </p:nvSpPr>
        <p:spPr>
          <a:xfrm>
            <a:off x="3193507" y="2181243"/>
            <a:ext cx="783784" cy="284569"/>
          </a:xfrm>
          <a:prstGeom prst="rightArrow">
            <a:avLst/>
          </a:prstGeom>
          <a:solidFill>
            <a:srgbClr val="1F40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webapp</a:t>
            </a:r>
          </a:p>
        </p:txBody>
      </p:sp>
      <p:grpSp>
        <p:nvGrpSpPr>
          <p:cNvPr id="94" name="Gruppo 93">
            <a:extLst>
              <a:ext uri="{FF2B5EF4-FFF2-40B4-BE49-F238E27FC236}">
                <a16:creationId xmlns:a16="http://schemas.microsoft.com/office/drawing/2014/main" id="{2D59ACC8-B24A-47EB-AD77-80A1E93F9B4F}"/>
              </a:ext>
            </a:extLst>
          </p:cNvPr>
          <p:cNvGrpSpPr>
            <a:grpSpLocks noChangeAspect="1"/>
          </p:cNvGrpSpPr>
          <p:nvPr/>
        </p:nvGrpSpPr>
        <p:grpSpPr>
          <a:xfrm>
            <a:off x="4093604" y="1971544"/>
            <a:ext cx="1091905" cy="720054"/>
            <a:chOff x="7023739" y="1866240"/>
            <a:chExt cx="1386615" cy="914400"/>
          </a:xfrm>
        </p:grpSpPr>
        <p:pic>
          <p:nvPicPr>
            <p:cNvPr id="98" name="Elemento grafico 97" descr="Donna">
              <a:extLst>
                <a:ext uri="{FF2B5EF4-FFF2-40B4-BE49-F238E27FC236}">
                  <a16:creationId xmlns:a16="http://schemas.microsoft.com/office/drawing/2014/main" id="{489C2DE4-D0FA-4F83-8D51-BED5AB5AC82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023739" y="1866240"/>
              <a:ext cx="914400" cy="914400"/>
            </a:xfrm>
            <a:prstGeom prst="rect">
              <a:avLst/>
            </a:prstGeom>
          </p:spPr>
        </p:pic>
        <p:pic>
          <p:nvPicPr>
            <p:cNvPr id="99" name="Elemento grafico 98" descr="Uomo">
              <a:extLst>
                <a:ext uri="{FF2B5EF4-FFF2-40B4-BE49-F238E27FC236}">
                  <a16:creationId xmlns:a16="http://schemas.microsoft.com/office/drawing/2014/main" id="{16161AE4-2D00-4AF4-AEEE-136E565A67B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495954" y="1866240"/>
              <a:ext cx="914400" cy="914400"/>
            </a:xfrm>
            <a:prstGeom prst="rect">
              <a:avLst/>
            </a:prstGeom>
          </p:spPr>
        </p:pic>
      </p:grpSp>
      <p:sp>
        <p:nvSpPr>
          <p:cNvPr id="100" name="Freccia a destra 99">
            <a:extLst>
              <a:ext uri="{FF2B5EF4-FFF2-40B4-BE49-F238E27FC236}">
                <a16:creationId xmlns:a16="http://schemas.microsoft.com/office/drawing/2014/main" id="{3413867F-C544-43F5-AEA7-55B4D75500A2}"/>
              </a:ext>
            </a:extLst>
          </p:cNvPr>
          <p:cNvSpPr/>
          <p:nvPr/>
        </p:nvSpPr>
        <p:spPr>
          <a:xfrm>
            <a:off x="6110706" y="2181242"/>
            <a:ext cx="783784" cy="284569"/>
          </a:xfrm>
          <a:prstGeom prst="rightArrow">
            <a:avLst/>
          </a:prstGeom>
          <a:solidFill>
            <a:srgbClr val="1F40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HGF</a:t>
            </a:r>
          </a:p>
        </p:txBody>
      </p:sp>
      <p:grpSp>
        <p:nvGrpSpPr>
          <p:cNvPr id="101" name="Gruppo 100">
            <a:extLst>
              <a:ext uri="{FF2B5EF4-FFF2-40B4-BE49-F238E27FC236}">
                <a16:creationId xmlns:a16="http://schemas.microsoft.com/office/drawing/2014/main" id="{8813F2C5-7DC2-4C83-AD5B-FC8B35A17AD0}"/>
              </a:ext>
            </a:extLst>
          </p:cNvPr>
          <p:cNvGrpSpPr>
            <a:grpSpLocks noChangeAspect="1"/>
          </p:cNvGrpSpPr>
          <p:nvPr/>
        </p:nvGrpSpPr>
        <p:grpSpPr>
          <a:xfrm>
            <a:off x="4861983" y="1971544"/>
            <a:ext cx="1091905" cy="720054"/>
            <a:chOff x="7023739" y="1866240"/>
            <a:chExt cx="1386615" cy="914400"/>
          </a:xfrm>
        </p:grpSpPr>
        <p:pic>
          <p:nvPicPr>
            <p:cNvPr id="102" name="Elemento grafico 101" descr="Donna">
              <a:extLst>
                <a:ext uri="{FF2B5EF4-FFF2-40B4-BE49-F238E27FC236}">
                  <a16:creationId xmlns:a16="http://schemas.microsoft.com/office/drawing/2014/main" id="{C58A7694-2ED7-4ECE-9365-D6AFC630215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023739" y="1866240"/>
              <a:ext cx="914400" cy="914400"/>
            </a:xfrm>
            <a:prstGeom prst="rect">
              <a:avLst/>
            </a:prstGeom>
          </p:spPr>
        </p:pic>
        <p:pic>
          <p:nvPicPr>
            <p:cNvPr id="103" name="Elemento grafico 102" descr="Uomo">
              <a:extLst>
                <a:ext uri="{FF2B5EF4-FFF2-40B4-BE49-F238E27FC236}">
                  <a16:creationId xmlns:a16="http://schemas.microsoft.com/office/drawing/2014/main" id="{DED2E4D0-6B22-461E-ABEC-27C7419C98E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495954" y="1866240"/>
              <a:ext cx="914400" cy="914400"/>
            </a:xfrm>
            <a:prstGeom prst="rect">
              <a:avLst/>
            </a:prstGeom>
          </p:spPr>
        </p:pic>
      </p:grpSp>
      <p:grpSp>
        <p:nvGrpSpPr>
          <p:cNvPr id="104" name="Gruppo 103">
            <a:extLst>
              <a:ext uri="{FF2B5EF4-FFF2-40B4-BE49-F238E27FC236}">
                <a16:creationId xmlns:a16="http://schemas.microsoft.com/office/drawing/2014/main" id="{EA87EA3B-C35F-45D8-B24A-40B316DE078E}"/>
              </a:ext>
            </a:extLst>
          </p:cNvPr>
          <p:cNvGrpSpPr>
            <a:grpSpLocks noChangeAspect="1"/>
          </p:cNvGrpSpPr>
          <p:nvPr/>
        </p:nvGrpSpPr>
        <p:grpSpPr>
          <a:xfrm>
            <a:off x="6923133" y="1971200"/>
            <a:ext cx="1091905" cy="720054"/>
            <a:chOff x="7023739" y="1866240"/>
            <a:chExt cx="1386615" cy="914400"/>
          </a:xfrm>
          <a:solidFill>
            <a:srgbClr val="C00000"/>
          </a:solidFill>
        </p:grpSpPr>
        <p:pic>
          <p:nvPicPr>
            <p:cNvPr id="105" name="Elemento grafico 104" descr="Donna">
              <a:extLst>
                <a:ext uri="{FF2B5EF4-FFF2-40B4-BE49-F238E27FC236}">
                  <a16:creationId xmlns:a16="http://schemas.microsoft.com/office/drawing/2014/main" id="{9CA41C2D-4ECF-4A00-8E9C-2F7082408D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023739" y="1866240"/>
              <a:ext cx="914400" cy="914400"/>
            </a:xfrm>
            <a:prstGeom prst="rect">
              <a:avLst/>
            </a:prstGeom>
          </p:spPr>
        </p:pic>
        <p:pic>
          <p:nvPicPr>
            <p:cNvPr id="106" name="Elemento grafico 105" descr="Uomo">
              <a:extLst>
                <a:ext uri="{FF2B5EF4-FFF2-40B4-BE49-F238E27FC236}">
                  <a16:creationId xmlns:a16="http://schemas.microsoft.com/office/drawing/2014/main" id="{912BA462-5A3D-47AA-A7BC-EDF4C6D2F22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7495954" y="1866240"/>
              <a:ext cx="914400" cy="914400"/>
            </a:xfrm>
            <a:prstGeom prst="rect">
              <a:avLst/>
            </a:prstGeom>
          </p:spPr>
        </p:pic>
      </p:grpSp>
      <p:grpSp>
        <p:nvGrpSpPr>
          <p:cNvPr id="107" name="Gruppo 106">
            <a:extLst>
              <a:ext uri="{FF2B5EF4-FFF2-40B4-BE49-F238E27FC236}">
                <a16:creationId xmlns:a16="http://schemas.microsoft.com/office/drawing/2014/main" id="{08100BD0-57BA-4D2A-B18D-BAEDD959B7DE}"/>
              </a:ext>
            </a:extLst>
          </p:cNvPr>
          <p:cNvGrpSpPr>
            <a:grpSpLocks noChangeAspect="1"/>
          </p:cNvGrpSpPr>
          <p:nvPr/>
        </p:nvGrpSpPr>
        <p:grpSpPr>
          <a:xfrm>
            <a:off x="7796511" y="1971544"/>
            <a:ext cx="1091905" cy="720054"/>
            <a:chOff x="7023739" y="1866240"/>
            <a:chExt cx="1386615" cy="914400"/>
          </a:xfrm>
          <a:solidFill>
            <a:schemeClr val="accent1"/>
          </a:solidFill>
        </p:grpSpPr>
        <p:pic>
          <p:nvPicPr>
            <p:cNvPr id="108" name="Elemento grafico 107" descr="Donna">
              <a:extLst>
                <a:ext uri="{FF2B5EF4-FFF2-40B4-BE49-F238E27FC236}">
                  <a16:creationId xmlns:a16="http://schemas.microsoft.com/office/drawing/2014/main" id="{6F32AF57-9739-4FA6-8D5C-680E58D1BB1B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7023739" y="1866240"/>
              <a:ext cx="914400" cy="914400"/>
            </a:xfrm>
            <a:prstGeom prst="rect">
              <a:avLst/>
            </a:prstGeom>
          </p:spPr>
        </p:pic>
        <p:pic>
          <p:nvPicPr>
            <p:cNvPr id="109" name="Elemento grafico 108" descr="Uomo">
              <a:extLst>
                <a:ext uri="{FF2B5EF4-FFF2-40B4-BE49-F238E27FC236}">
                  <a16:creationId xmlns:a16="http://schemas.microsoft.com/office/drawing/2014/main" id="{37609E4E-8148-4931-8973-937B3068576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7495954" y="1866240"/>
              <a:ext cx="914400" cy="914400"/>
            </a:xfrm>
            <a:prstGeom prst="rect">
              <a:avLst/>
            </a:prstGeom>
          </p:spPr>
        </p:pic>
      </p:grpSp>
      <p:cxnSp>
        <p:nvCxnSpPr>
          <p:cNvPr id="110" name="Connettore diritto 109">
            <a:extLst>
              <a:ext uri="{FF2B5EF4-FFF2-40B4-BE49-F238E27FC236}">
                <a16:creationId xmlns:a16="http://schemas.microsoft.com/office/drawing/2014/main" id="{03D65836-BA53-465C-B76C-5E4C9B7A83F8}"/>
              </a:ext>
            </a:extLst>
          </p:cNvPr>
          <p:cNvCxnSpPr/>
          <p:nvPr/>
        </p:nvCxnSpPr>
        <p:spPr>
          <a:xfrm>
            <a:off x="7902602" y="1772816"/>
            <a:ext cx="0" cy="1080120"/>
          </a:xfrm>
          <a:prstGeom prst="line">
            <a:avLst/>
          </a:prstGeom>
          <a:ln w="28575" cap="sq">
            <a:solidFill>
              <a:schemeClr val="tx1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CasellaDiTesto 110">
            <a:extLst>
              <a:ext uri="{FF2B5EF4-FFF2-40B4-BE49-F238E27FC236}">
                <a16:creationId xmlns:a16="http://schemas.microsoft.com/office/drawing/2014/main" id="{139831E5-4106-43C0-BD82-D7C8CC045C27}"/>
              </a:ext>
            </a:extLst>
          </p:cNvPr>
          <p:cNvSpPr txBox="1"/>
          <p:nvPr/>
        </p:nvSpPr>
        <p:spPr>
          <a:xfrm>
            <a:off x="362238" y="2303571"/>
            <a:ext cx="1726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(Ground Truth)</a:t>
            </a:r>
          </a:p>
        </p:txBody>
      </p:sp>
      <p:sp>
        <p:nvSpPr>
          <p:cNvPr id="112" name="CasellaDiTesto 111">
            <a:extLst>
              <a:ext uri="{FF2B5EF4-FFF2-40B4-BE49-F238E27FC236}">
                <a16:creationId xmlns:a16="http://schemas.microsoft.com/office/drawing/2014/main" id="{2CAC4869-1469-4DB6-9ED5-EC30EBE5680F}"/>
              </a:ext>
            </a:extLst>
          </p:cNvPr>
          <p:cNvSpPr txBox="1"/>
          <p:nvPr/>
        </p:nvSpPr>
        <p:spPr>
          <a:xfrm>
            <a:off x="330652" y="3456981"/>
            <a:ext cx="18344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Psychologically Involving Test</a:t>
            </a:r>
          </a:p>
        </p:txBody>
      </p:sp>
      <p:sp>
        <p:nvSpPr>
          <p:cNvPr id="113" name="Freccia a destra 112">
            <a:extLst>
              <a:ext uri="{FF2B5EF4-FFF2-40B4-BE49-F238E27FC236}">
                <a16:creationId xmlns:a16="http://schemas.microsoft.com/office/drawing/2014/main" id="{21D9C2BF-1DAF-4FC9-BEF4-DF9D3879312A}"/>
              </a:ext>
            </a:extLst>
          </p:cNvPr>
          <p:cNvSpPr/>
          <p:nvPr/>
        </p:nvSpPr>
        <p:spPr>
          <a:xfrm>
            <a:off x="3182397" y="3637861"/>
            <a:ext cx="783784" cy="284569"/>
          </a:xfrm>
          <a:prstGeom prst="rightArrow">
            <a:avLst/>
          </a:prstGeom>
          <a:solidFill>
            <a:srgbClr val="1F40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webapp</a:t>
            </a:r>
          </a:p>
        </p:txBody>
      </p:sp>
      <p:grpSp>
        <p:nvGrpSpPr>
          <p:cNvPr id="114" name="Gruppo 113">
            <a:extLst>
              <a:ext uri="{FF2B5EF4-FFF2-40B4-BE49-F238E27FC236}">
                <a16:creationId xmlns:a16="http://schemas.microsoft.com/office/drawing/2014/main" id="{8CD7B197-56D0-42FE-95C7-E7576E8FE81C}"/>
              </a:ext>
            </a:extLst>
          </p:cNvPr>
          <p:cNvGrpSpPr>
            <a:grpSpLocks noChangeAspect="1"/>
          </p:cNvGrpSpPr>
          <p:nvPr/>
        </p:nvGrpSpPr>
        <p:grpSpPr>
          <a:xfrm>
            <a:off x="4082494" y="3419066"/>
            <a:ext cx="1091905" cy="720054"/>
            <a:chOff x="7023739" y="1866240"/>
            <a:chExt cx="1386615" cy="914400"/>
          </a:xfrm>
        </p:grpSpPr>
        <p:pic>
          <p:nvPicPr>
            <p:cNvPr id="115" name="Elemento grafico 114" descr="Donna">
              <a:extLst>
                <a:ext uri="{FF2B5EF4-FFF2-40B4-BE49-F238E27FC236}">
                  <a16:creationId xmlns:a16="http://schemas.microsoft.com/office/drawing/2014/main" id="{5E67A3A6-8E76-4E11-9DD5-985F3E76156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023739" y="1866240"/>
              <a:ext cx="914400" cy="914400"/>
            </a:xfrm>
            <a:prstGeom prst="rect">
              <a:avLst/>
            </a:prstGeom>
          </p:spPr>
        </p:pic>
        <p:pic>
          <p:nvPicPr>
            <p:cNvPr id="116" name="Elemento grafico 115" descr="Uomo">
              <a:extLst>
                <a:ext uri="{FF2B5EF4-FFF2-40B4-BE49-F238E27FC236}">
                  <a16:creationId xmlns:a16="http://schemas.microsoft.com/office/drawing/2014/main" id="{E850148B-6571-4D1C-9646-D47CCED69B4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495954" y="1866240"/>
              <a:ext cx="914400" cy="914400"/>
            </a:xfrm>
            <a:prstGeom prst="rect">
              <a:avLst/>
            </a:prstGeom>
          </p:spPr>
        </p:pic>
      </p:grpSp>
      <p:sp>
        <p:nvSpPr>
          <p:cNvPr id="117" name="Freccia a destra 116">
            <a:extLst>
              <a:ext uri="{FF2B5EF4-FFF2-40B4-BE49-F238E27FC236}">
                <a16:creationId xmlns:a16="http://schemas.microsoft.com/office/drawing/2014/main" id="{341E54A3-F7F7-4E12-9DE9-166A9026177E}"/>
              </a:ext>
            </a:extLst>
          </p:cNvPr>
          <p:cNvSpPr/>
          <p:nvPr/>
        </p:nvSpPr>
        <p:spPr>
          <a:xfrm>
            <a:off x="6100739" y="3632763"/>
            <a:ext cx="783784" cy="284569"/>
          </a:xfrm>
          <a:prstGeom prst="rightArrow">
            <a:avLst/>
          </a:prstGeom>
          <a:solidFill>
            <a:srgbClr val="1F40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HGF</a:t>
            </a:r>
          </a:p>
        </p:txBody>
      </p:sp>
      <p:grpSp>
        <p:nvGrpSpPr>
          <p:cNvPr id="118" name="Gruppo 117">
            <a:extLst>
              <a:ext uri="{FF2B5EF4-FFF2-40B4-BE49-F238E27FC236}">
                <a16:creationId xmlns:a16="http://schemas.microsoft.com/office/drawing/2014/main" id="{9FF7B13F-73A4-4C1B-A35A-5D61FE46B6EB}"/>
              </a:ext>
            </a:extLst>
          </p:cNvPr>
          <p:cNvGrpSpPr>
            <a:grpSpLocks noChangeAspect="1"/>
          </p:cNvGrpSpPr>
          <p:nvPr/>
        </p:nvGrpSpPr>
        <p:grpSpPr>
          <a:xfrm>
            <a:off x="4818186" y="3415020"/>
            <a:ext cx="1091905" cy="720054"/>
            <a:chOff x="7023739" y="1866240"/>
            <a:chExt cx="1386615" cy="914400"/>
          </a:xfrm>
        </p:grpSpPr>
        <p:pic>
          <p:nvPicPr>
            <p:cNvPr id="119" name="Elemento grafico 118" descr="Donna">
              <a:extLst>
                <a:ext uri="{FF2B5EF4-FFF2-40B4-BE49-F238E27FC236}">
                  <a16:creationId xmlns:a16="http://schemas.microsoft.com/office/drawing/2014/main" id="{50CF80A9-9A43-4F39-B7CB-24C340FA7BD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023739" y="1866240"/>
              <a:ext cx="914400" cy="914400"/>
            </a:xfrm>
            <a:prstGeom prst="rect">
              <a:avLst/>
            </a:prstGeom>
          </p:spPr>
        </p:pic>
        <p:pic>
          <p:nvPicPr>
            <p:cNvPr id="120" name="Elemento grafico 119" descr="Uomo">
              <a:extLst>
                <a:ext uri="{FF2B5EF4-FFF2-40B4-BE49-F238E27FC236}">
                  <a16:creationId xmlns:a16="http://schemas.microsoft.com/office/drawing/2014/main" id="{6EEFBD20-4F27-4CE3-BA5F-A4DD31593B6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495954" y="1866240"/>
              <a:ext cx="914400" cy="914400"/>
            </a:xfrm>
            <a:prstGeom prst="rect">
              <a:avLst/>
            </a:prstGeom>
          </p:spPr>
        </p:pic>
      </p:grpSp>
      <p:grpSp>
        <p:nvGrpSpPr>
          <p:cNvPr id="121" name="Gruppo 120">
            <a:extLst>
              <a:ext uri="{FF2B5EF4-FFF2-40B4-BE49-F238E27FC236}">
                <a16:creationId xmlns:a16="http://schemas.microsoft.com/office/drawing/2014/main" id="{9ADB1C61-D31A-432F-B9A0-7F86240F00E1}"/>
              </a:ext>
            </a:extLst>
          </p:cNvPr>
          <p:cNvGrpSpPr>
            <a:grpSpLocks noChangeAspect="1"/>
          </p:cNvGrpSpPr>
          <p:nvPr/>
        </p:nvGrpSpPr>
        <p:grpSpPr>
          <a:xfrm>
            <a:off x="6912023" y="3418722"/>
            <a:ext cx="1091905" cy="720054"/>
            <a:chOff x="7023739" y="1866240"/>
            <a:chExt cx="1386615" cy="914400"/>
          </a:xfrm>
        </p:grpSpPr>
        <p:pic>
          <p:nvPicPr>
            <p:cNvPr id="122" name="Elemento grafico 121" descr="Donna">
              <a:extLst>
                <a:ext uri="{FF2B5EF4-FFF2-40B4-BE49-F238E27FC236}">
                  <a16:creationId xmlns:a16="http://schemas.microsoft.com/office/drawing/2014/main" id="{310857A1-D246-4CBF-A94C-E8BABD96B6C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023739" y="1866240"/>
              <a:ext cx="914400" cy="914400"/>
            </a:xfrm>
            <a:prstGeom prst="rect">
              <a:avLst/>
            </a:prstGeom>
          </p:spPr>
        </p:pic>
        <p:pic>
          <p:nvPicPr>
            <p:cNvPr id="123" name="Elemento grafico 122" descr="Uomo">
              <a:extLst>
                <a:ext uri="{FF2B5EF4-FFF2-40B4-BE49-F238E27FC236}">
                  <a16:creationId xmlns:a16="http://schemas.microsoft.com/office/drawing/2014/main" id="{B534845E-5FCC-41E9-87B5-604AE5CCC79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7495954" y="1866240"/>
              <a:ext cx="914400" cy="914400"/>
            </a:xfrm>
            <a:prstGeom prst="rect">
              <a:avLst/>
            </a:prstGeom>
          </p:spPr>
        </p:pic>
      </p:grpSp>
      <p:grpSp>
        <p:nvGrpSpPr>
          <p:cNvPr id="124" name="Gruppo 123">
            <a:extLst>
              <a:ext uri="{FF2B5EF4-FFF2-40B4-BE49-F238E27FC236}">
                <a16:creationId xmlns:a16="http://schemas.microsoft.com/office/drawing/2014/main" id="{9FECF6AF-A2E3-46FB-9B4E-9999B9461366}"/>
              </a:ext>
            </a:extLst>
          </p:cNvPr>
          <p:cNvGrpSpPr>
            <a:grpSpLocks noChangeAspect="1"/>
          </p:cNvGrpSpPr>
          <p:nvPr/>
        </p:nvGrpSpPr>
        <p:grpSpPr>
          <a:xfrm>
            <a:off x="7777574" y="3414676"/>
            <a:ext cx="1091905" cy="720054"/>
            <a:chOff x="7023739" y="1866240"/>
            <a:chExt cx="1386615" cy="914400"/>
          </a:xfrm>
        </p:grpSpPr>
        <p:pic>
          <p:nvPicPr>
            <p:cNvPr id="125" name="Elemento grafico 124" descr="Donna">
              <a:extLst>
                <a:ext uri="{FF2B5EF4-FFF2-40B4-BE49-F238E27FC236}">
                  <a16:creationId xmlns:a16="http://schemas.microsoft.com/office/drawing/2014/main" id="{C724609E-EC38-4856-BDFB-65E58BB2D8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7023739" y="1866240"/>
              <a:ext cx="914400" cy="914400"/>
            </a:xfrm>
            <a:prstGeom prst="rect">
              <a:avLst/>
            </a:prstGeom>
          </p:spPr>
        </p:pic>
        <p:pic>
          <p:nvPicPr>
            <p:cNvPr id="126" name="Elemento grafico 125" descr="Uomo">
              <a:extLst>
                <a:ext uri="{FF2B5EF4-FFF2-40B4-BE49-F238E27FC236}">
                  <a16:creationId xmlns:a16="http://schemas.microsoft.com/office/drawing/2014/main" id="{709974FB-2FFE-45A8-BB5F-BE5C60BE01A4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7495954" y="1866240"/>
              <a:ext cx="914400" cy="914400"/>
            </a:xfrm>
            <a:prstGeom prst="rect">
              <a:avLst/>
            </a:prstGeom>
          </p:spPr>
        </p:pic>
      </p:grpSp>
      <p:cxnSp>
        <p:nvCxnSpPr>
          <p:cNvPr id="127" name="Connettore diritto 126">
            <a:extLst>
              <a:ext uri="{FF2B5EF4-FFF2-40B4-BE49-F238E27FC236}">
                <a16:creationId xmlns:a16="http://schemas.microsoft.com/office/drawing/2014/main" id="{498DBB03-622A-4385-B5E7-67DF7B5524DF}"/>
              </a:ext>
            </a:extLst>
          </p:cNvPr>
          <p:cNvCxnSpPr/>
          <p:nvPr/>
        </p:nvCxnSpPr>
        <p:spPr>
          <a:xfrm>
            <a:off x="7891492" y="3212976"/>
            <a:ext cx="0" cy="1080120"/>
          </a:xfrm>
          <a:prstGeom prst="line">
            <a:avLst/>
          </a:prstGeom>
          <a:ln w="28575" cap="sq">
            <a:solidFill>
              <a:schemeClr val="tx1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8" name="Immagine 127" descr="Immagine che contiene orologio, disegnando, segnale&#10;&#10;Descrizione generata automaticamente">
            <a:extLst>
              <a:ext uri="{FF2B5EF4-FFF2-40B4-BE49-F238E27FC236}">
                <a16:creationId xmlns:a16="http://schemas.microsoft.com/office/drawing/2014/main" id="{AD8A6638-A19F-42F8-AF90-21ED1B99B4DF}"/>
              </a:ext>
            </a:extLst>
          </p:cNvPr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9031" y="3316755"/>
            <a:ext cx="912056" cy="912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14332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" grpId="0" animBg="1"/>
      <p:bldP spid="21" grpId="0" animBg="1"/>
      <p:bldP spid="30" grpId="0" animBg="1"/>
      <p:bldP spid="93" grpId="0" animBg="1"/>
      <p:bldP spid="100" grpId="0" animBg="1"/>
      <p:bldP spid="113" grpId="0" animBg="1"/>
      <p:bldP spid="11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8A49F-1A54-074D-9A86-43BE9A05BDF9}" type="datetime1">
              <a:rPr lang="it-IT" smtClean="0"/>
              <a:t>05/05/2021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Branca</a:t>
            </a:r>
            <a:r>
              <a:rPr lang="en-GB" dirty="0"/>
              <a:t>, Menini, </a:t>
            </a:r>
            <a:r>
              <a:rPr lang="en-GB" dirty="0" err="1"/>
              <a:t>Sangalli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4</a:t>
            </a:fld>
            <a:endParaRPr lang="en-GB" dirty="0"/>
          </a:p>
        </p:txBody>
      </p:sp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695001"/>
          </a:xfrm>
        </p:spPr>
        <p:txBody>
          <a:bodyPr/>
          <a:lstStyle/>
          <a:p>
            <a:r>
              <a:rPr lang="en-GB" dirty="0"/>
              <a:t>Experiment: Setup</a:t>
            </a:r>
          </a:p>
        </p:txBody>
      </p:sp>
      <p:sp>
        <p:nvSpPr>
          <p:cNvPr id="8" name="AutoShape 2">
            <a:extLst>
              <a:ext uri="{FF2B5EF4-FFF2-40B4-BE49-F238E27FC236}">
                <a16:creationId xmlns:a16="http://schemas.microsoft.com/office/drawing/2014/main" id="{3426D60E-4464-4BD9-A0DE-41CC6AC99D6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0425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C0C5FA46-DE90-48C0-9AD7-ADE5367C3D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6534" y="1008943"/>
            <a:ext cx="2985492" cy="5088907"/>
          </a:xfrm>
          <a:prstGeom prst="rect">
            <a:avLst/>
          </a:prstGeom>
        </p:spPr>
      </p:pic>
      <p:grpSp>
        <p:nvGrpSpPr>
          <p:cNvPr id="15" name="Gruppo 14">
            <a:extLst>
              <a:ext uri="{FF2B5EF4-FFF2-40B4-BE49-F238E27FC236}">
                <a16:creationId xmlns:a16="http://schemas.microsoft.com/office/drawing/2014/main" id="{FD3884D1-9366-4D37-84DE-DD696FE0530B}"/>
              </a:ext>
            </a:extLst>
          </p:cNvPr>
          <p:cNvGrpSpPr/>
          <p:nvPr/>
        </p:nvGrpSpPr>
        <p:grpSpPr>
          <a:xfrm>
            <a:off x="765027" y="2024059"/>
            <a:ext cx="6149446" cy="3139321"/>
            <a:chOff x="837035" y="2638411"/>
            <a:chExt cx="6149446" cy="3139321"/>
          </a:xfrm>
        </p:grpSpPr>
        <p:sp>
          <p:nvSpPr>
            <p:cNvPr id="7" name="CasellaDiTesto 6">
              <a:extLst>
                <a:ext uri="{FF2B5EF4-FFF2-40B4-BE49-F238E27FC236}">
                  <a16:creationId xmlns:a16="http://schemas.microsoft.com/office/drawing/2014/main" id="{B2F00EA3-C820-48B3-868C-68D93D8BF136}"/>
                </a:ext>
              </a:extLst>
            </p:cNvPr>
            <p:cNvSpPr txBox="1"/>
            <p:nvPr/>
          </p:nvSpPr>
          <p:spPr>
            <a:xfrm>
              <a:off x="837035" y="2638411"/>
              <a:ext cx="5408190" cy="31393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Clr>
                  <a:srgbClr val="1F407A"/>
                </a:buClr>
                <a:buFont typeface="Arial" panose="020B0604020202020204" pitchFamily="34" charset="0"/>
                <a:buChar char="•"/>
              </a:pPr>
              <a:r>
                <a:rPr lang="en-US" b="1" dirty="0">
                  <a:sym typeface="Wingdings" panose="05000000000000000000" pitchFamily="2" charset="2"/>
                </a:rPr>
                <a:t>Anxiety Quiz</a:t>
              </a:r>
              <a:r>
                <a:rPr lang="en-US" dirty="0">
                  <a:sym typeface="Wingdings" panose="05000000000000000000" pitchFamily="2" charset="2"/>
                </a:rPr>
                <a:t>: 20 questions based on STAI. *               5 levels of anxiety detected, but only interested in a binary decision for results’ validation.</a:t>
              </a:r>
            </a:p>
            <a:p>
              <a:pPr marL="342900" indent="-342900">
                <a:buClr>
                  <a:srgbClr val="1F407A"/>
                </a:buClr>
                <a:buFont typeface="Arial" panose="020B0604020202020204" pitchFamily="34" charset="0"/>
                <a:buChar char="•"/>
              </a:pPr>
              <a:endParaRPr lang="en-US" b="1" dirty="0"/>
            </a:p>
            <a:p>
              <a:pPr marL="342900" indent="-342900">
                <a:buClr>
                  <a:srgbClr val="1F407A"/>
                </a:buClr>
                <a:buFont typeface="Arial" panose="020B0604020202020204" pitchFamily="34" charset="0"/>
                <a:buChar char="•"/>
              </a:pPr>
              <a:endParaRPr lang="en-US" b="1" dirty="0"/>
            </a:p>
            <a:p>
              <a:pPr marL="342900" indent="-342900">
                <a:buClr>
                  <a:srgbClr val="1F407A"/>
                </a:buClr>
                <a:buFont typeface="Arial" panose="020B0604020202020204" pitchFamily="34" charset="0"/>
                <a:buChar char="•"/>
              </a:pPr>
              <a:r>
                <a:rPr lang="en-US" b="1" dirty="0"/>
                <a:t>Involving Test</a:t>
              </a:r>
              <a:r>
                <a:rPr lang="en-US" dirty="0"/>
                <a:t>: Sanitizers in shop A (y | n) </a:t>
              </a:r>
              <a:r>
                <a:rPr lang="en-US" dirty="0">
                  <a:sym typeface="Wingdings" panose="05000000000000000000" pitchFamily="2" charset="2"/>
                </a:rPr>
                <a:t> 		   Are there sanitizers in shop B?</a:t>
              </a:r>
            </a:p>
            <a:p>
              <a:pPr marL="342900" indent="-342900">
                <a:buClr>
                  <a:srgbClr val="1F407A"/>
                </a:buClr>
                <a:buFont typeface="Arial" panose="020B0604020202020204" pitchFamily="34" charset="0"/>
                <a:buChar char="•"/>
              </a:pPr>
              <a:endParaRPr lang="en-US" b="1" dirty="0"/>
            </a:p>
            <a:p>
              <a:pPr marL="342900" indent="-342900">
                <a:buClr>
                  <a:srgbClr val="1F407A"/>
                </a:buClr>
                <a:buFont typeface="Arial" panose="020B0604020202020204" pitchFamily="34" charset="0"/>
                <a:buChar char="•"/>
              </a:pPr>
              <a:endParaRPr lang="en-US" b="1" dirty="0"/>
            </a:p>
            <a:p>
              <a:pPr marL="342900" indent="-342900">
                <a:buClr>
                  <a:srgbClr val="1F407A"/>
                </a:buClr>
                <a:buFont typeface="Arial" panose="020B0604020202020204" pitchFamily="34" charset="0"/>
                <a:buChar char="•"/>
              </a:pPr>
              <a:r>
                <a:rPr lang="en-US" b="1" dirty="0"/>
                <a:t>Impartial Test</a:t>
              </a:r>
              <a:r>
                <a:rPr lang="en-US" dirty="0"/>
                <a:t>: Biscuits in shop A (y | n)</a:t>
              </a:r>
              <a:r>
                <a:rPr lang="en-US" dirty="0">
                  <a:sym typeface="Wingdings" panose="05000000000000000000" pitchFamily="2" charset="2"/>
                </a:rPr>
                <a:t>                       	                Are there biscuits in shop B?</a:t>
              </a:r>
            </a:p>
          </p:txBody>
        </p:sp>
        <p:pic>
          <p:nvPicPr>
            <p:cNvPr id="13" name="Immagine 12" descr="Immagine che contiene orologio, disegnando, segnale&#10;&#10;Descrizione generata automaticamente">
              <a:extLst>
                <a:ext uri="{FF2B5EF4-FFF2-40B4-BE49-F238E27FC236}">
                  <a16:creationId xmlns:a16="http://schemas.microsoft.com/office/drawing/2014/main" id="{1544BC38-10FA-470F-82FE-A0D737D789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74425" y="3865106"/>
              <a:ext cx="912056" cy="912056"/>
            </a:xfrm>
            <a:prstGeom prst="rect">
              <a:avLst/>
            </a:prstGeom>
          </p:spPr>
        </p:pic>
        <p:pic>
          <p:nvPicPr>
            <p:cNvPr id="14" name="Elemento grafico 13" descr="Appunti mischiati">
              <a:extLst>
                <a:ext uri="{FF2B5EF4-FFF2-40B4-BE49-F238E27FC236}">
                  <a16:creationId xmlns:a16="http://schemas.microsoft.com/office/drawing/2014/main" id="{A31E251E-62D4-455A-BCD6-E537538228D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164833" y="2651596"/>
              <a:ext cx="720000" cy="720000"/>
            </a:xfrm>
            <a:prstGeom prst="rect">
              <a:avLst/>
            </a:prstGeom>
          </p:spPr>
        </p:pic>
      </p:grp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710A4FBA-FBEA-4CEA-932F-6A59C4611AE5}"/>
              </a:ext>
            </a:extLst>
          </p:cNvPr>
          <p:cNvSpPr txBox="1"/>
          <p:nvPr/>
        </p:nvSpPr>
        <p:spPr>
          <a:xfrm>
            <a:off x="4161088" y="6400114"/>
            <a:ext cx="42492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* </a:t>
            </a:r>
            <a:r>
              <a:rPr lang="it-IT" sz="1200" dirty="0">
                <a:hlinkClick r:id="rId7"/>
              </a:rPr>
              <a:t>https://en.wikipedia.org/wiki/State-Trait_Anxiety_Inventory</a:t>
            </a:r>
            <a:endParaRPr lang="en-US" sz="1200" dirty="0"/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C6EEDC72-F651-4F04-ABC8-AB8DA48737A5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84" t="18057" r="20593" b="21902"/>
          <a:stretch/>
        </p:blipFill>
        <p:spPr>
          <a:xfrm>
            <a:off x="6081585" y="4418582"/>
            <a:ext cx="731240" cy="757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568689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DCDE3-BABB-5E48-9396-4DB57BCC79EF}" type="datetime1">
              <a:rPr lang="it-IT" smtClean="0"/>
              <a:t>05/05/2021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Branca, Menini, Sangalli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5</a:t>
            </a:fld>
            <a:endParaRPr lang="en-GB" dirty="0"/>
          </a:p>
        </p:txBody>
      </p:sp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695001"/>
          </a:xfrm>
        </p:spPr>
        <p:txBody>
          <a:bodyPr/>
          <a:lstStyle/>
          <a:p>
            <a:r>
              <a:rPr lang="en-GB" dirty="0"/>
              <a:t>Experiment: Inputs</a:t>
            </a:r>
          </a:p>
        </p:txBody>
      </p:sp>
      <p:sp>
        <p:nvSpPr>
          <p:cNvPr id="8" name="AutoShape 2">
            <a:extLst>
              <a:ext uri="{FF2B5EF4-FFF2-40B4-BE49-F238E27FC236}">
                <a16:creationId xmlns:a16="http://schemas.microsoft.com/office/drawing/2014/main" id="{3426D60E-4464-4BD9-A0DE-41CC6AC99D6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0425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1" name="Gruppo 20">
            <a:extLst>
              <a:ext uri="{FF2B5EF4-FFF2-40B4-BE49-F238E27FC236}">
                <a16:creationId xmlns:a16="http://schemas.microsoft.com/office/drawing/2014/main" id="{E7A115BA-F176-4AE1-8146-F9F5ED568FEE}"/>
              </a:ext>
            </a:extLst>
          </p:cNvPr>
          <p:cNvGrpSpPr/>
          <p:nvPr/>
        </p:nvGrpSpPr>
        <p:grpSpPr>
          <a:xfrm>
            <a:off x="602675" y="1572115"/>
            <a:ext cx="6984776" cy="871970"/>
            <a:chOff x="765027" y="1513670"/>
            <a:chExt cx="6984776" cy="871970"/>
          </a:xfrm>
        </p:grpSpPr>
        <p:sp>
          <p:nvSpPr>
            <p:cNvPr id="12" name="CasellaDiTesto 11">
              <a:extLst>
                <a:ext uri="{FF2B5EF4-FFF2-40B4-BE49-F238E27FC236}">
                  <a16:creationId xmlns:a16="http://schemas.microsoft.com/office/drawing/2014/main" id="{934FE1B4-AADC-46A3-8035-ECF0A0806E8B}"/>
                </a:ext>
              </a:extLst>
            </p:cNvPr>
            <p:cNvSpPr txBox="1"/>
            <p:nvPr/>
          </p:nvSpPr>
          <p:spPr>
            <a:xfrm>
              <a:off x="765027" y="1513670"/>
              <a:ext cx="6984776" cy="871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rgbClr val="009700"/>
                  </a:solidFill>
                </a:rPr>
                <a:t>Correct Outcomes</a:t>
              </a:r>
              <a:r>
                <a:rPr lang="en-US" dirty="0"/>
                <a:t>: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rgbClr val="ED8757"/>
                  </a:solidFill>
                </a:rPr>
                <a:t>Cues</a:t>
              </a:r>
              <a:r>
                <a:rPr lang="en-US" dirty="0"/>
                <a:t>:		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CasellaDiTesto 12">
                  <a:extLst>
                    <a:ext uri="{FF2B5EF4-FFF2-40B4-BE49-F238E27FC236}">
                      <a16:creationId xmlns:a16="http://schemas.microsoft.com/office/drawing/2014/main" id="{7FCAE002-69F0-4AC7-8B95-B1C353ADE1B3}"/>
                    </a:ext>
                  </a:extLst>
                </p:cNvPr>
                <p:cNvSpPr txBox="1"/>
                <p:nvPr/>
              </p:nvSpPr>
              <p:spPr>
                <a:xfrm>
                  <a:off x="3266680" y="1655257"/>
                  <a:ext cx="377840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𝐺𝑒𝑛𝑒𝑟𝑎𝑡𝑖𝑣𝑒𝑀𝑜𝑑𝑒𝑙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𝑐𝑢𝑒𝑠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)) 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" name="CasellaDiTesto 12">
                  <a:extLst>
                    <a:ext uri="{FF2B5EF4-FFF2-40B4-BE49-F238E27FC236}">
                      <a16:creationId xmlns:a16="http://schemas.microsoft.com/office/drawing/2014/main" id="{7FCAE002-69F0-4AC7-8B95-B1C353ADE1B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66680" y="1655257"/>
                  <a:ext cx="3778406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323" r="-323" b="-37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CasellaDiTesto 13">
                  <a:extLst>
                    <a:ext uri="{FF2B5EF4-FFF2-40B4-BE49-F238E27FC236}">
                      <a16:creationId xmlns:a16="http://schemas.microsoft.com/office/drawing/2014/main" id="{EE45D8DA-673E-48B5-82D2-EB1E56AB7F7A}"/>
                    </a:ext>
                  </a:extLst>
                </p:cNvPr>
                <p:cNvSpPr txBox="1"/>
                <p:nvPr/>
              </p:nvSpPr>
              <p:spPr>
                <a:xfrm>
                  <a:off x="3264271" y="2051257"/>
                  <a:ext cx="215148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𝑐𝑢𝑒𝑠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𝐵𝑒𝑟𝑛𝑜𝑢𝑙𝑙𝑖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" name="CasellaDiTesto 13">
                  <a:extLst>
                    <a:ext uri="{FF2B5EF4-FFF2-40B4-BE49-F238E27FC236}">
                      <a16:creationId xmlns:a16="http://schemas.microsoft.com/office/drawing/2014/main" id="{EE45D8DA-673E-48B5-82D2-EB1E56AB7F7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64271" y="2051257"/>
                  <a:ext cx="2151486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850" r="-3116" b="-37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9" name="Immagine 18" descr="Immagine che contiene testo, mappa&#10;&#10;Descrizione generata automaticamente">
            <a:extLst>
              <a:ext uri="{FF2B5EF4-FFF2-40B4-BE49-F238E27FC236}">
                <a16:creationId xmlns:a16="http://schemas.microsoft.com/office/drawing/2014/main" id="{D56564EA-71DE-40C1-8DBB-55D6DE8D40C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22" t="48381" r="7458" b="4677"/>
          <a:stretch/>
        </p:blipFill>
        <p:spPr>
          <a:xfrm>
            <a:off x="325438" y="3081333"/>
            <a:ext cx="11537950" cy="3243623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91A73596-49E1-4253-A8BC-F347F5F12C5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6366" t="41126" r="47046" b="39540"/>
          <a:stretch/>
        </p:blipFill>
        <p:spPr>
          <a:xfrm>
            <a:off x="7587451" y="1228751"/>
            <a:ext cx="4104456" cy="1678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297676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F53C7-A372-0B4E-9DB2-812232C81AE8}" type="datetime1">
              <a:rPr lang="it-IT" smtClean="0"/>
              <a:t>05/05/2021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Branca, Menini, Sangalli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6</a:t>
            </a:fld>
            <a:endParaRPr lang="en-GB" dirty="0"/>
          </a:p>
        </p:txBody>
      </p:sp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637416"/>
          </a:xfrm>
        </p:spPr>
        <p:txBody>
          <a:bodyPr/>
          <a:lstStyle/>
          <a:p>
            <a:r>
              <a:rPr lang="en-GB" dirty="0"/>
              <a:t>Parameters’ Estimation: Involving vs. Impartial</a:t>
            </a:r>
          </a:p>
        </p:txBody>
      </p:sp>
      <p:grpSp>
        <p:nvGrpSpPr>
          <p:cNvPr id="11" name="Gruppo 10">
            <a:extLst>
              <a:ext uri="{FF2B5EF4-FFF2-40B4-BE49-F238E27FC236}">
                <a16:creationId xmlns:a16="http://schemas.microsoft.com/office/drawing/2014/main" id="{032B9872-A53A-4685-BF69-9BD3F3020B5F}"/>
              </a:ext>
            </a:extLst>
          </p:cNvPr>
          <p:cNvGrpSpPr/>
          <p:nvPr/>
        </p:nvGrpSpPr>
        <p:grpSpPr>
          <a:xfrm>
            <a:off x="859079" y="1794074"/>
            <a:ext cx="1872208" cy="523220"/>
            <a:chOff x="1053059" y="1700808"/>
            <a:chExt cx="1872208" cy="523220"/>
          </a:xfrm>
        </p:grpSpPr>
        <p:sp>
          <p:nvSpPr>
            <p:cNvPr id="7" name="CasellaDiTesto 6">
              <a:extLst>
                <a:ext uri="{FF2B5EF4-FFF2-40B4-BE49-F238E27FC236}">
                  <a16:creationId xmlns:a16="http://schemas.microsoft.com/office/drawing/2014/main" id="{F9441A01-0F3F-4E74-9270-9679149065B2}"/>
                </a:ext>
              </a:extLst>
            </p:cNvPr>
            <p:cNvSpPr txBox="1"/>
            <p:nvPr/>
          </p:nvSpPr>
          <p:spPr>
            <a:xfrm>
              <a:off x="1053059" y="1700808"/>
              <a:ext cx="187220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    = Healthy Controls</a:t>
              </a:r>
            </a:p>
            <a:p>
              <a:r>
                <a:rPr lang="en-US" sz="1400" dirty="0"/>
                <a:t>    = Anxious Patients</a:t>
              </a:r>
            </a:p>
          </p:txBody>
        </p:sp>
        <p:sp>
          <p:nvSpPr>
            <p:cNvPr id="21" name="Connettore 20">
              <a:extLst>
                <a:ext uri="{FF2B5EF4-FFF2-40B4-BE49-F238E27FC236}">
                  <a16:creationId xmlns:a16="http://schemas.microsoft.com/office/drawing/2014/main" id="{C681ED8F-A65F-495D-801E-7013FF2D24A6}"/>
                </a:ext>
              </a:extLst>
            </p:cNvPr>
            <p:cNvSpPr/>
            <p:nvPr/>
          </p:nvSpPr>
          <p:spPr>
            <a:xfrm>
              <a:off x="1125067" y="1771100"/>
              <a:ext cx="144000" cy="144000"/>
            </a:xfrm>
            <a:prstGeom prst="flowChartConnector">
              <a:avLst/>
            </a:prstGeom>
            <a:solidFill>
              <a:srgbClr val="42C2F5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Connettore 21">
              <a:extLst>
                <a:ext uri="{FF2B5EF4-FFF2-40B4-BE49-F238E27FC236}">
                  <a16:creationId xmlns:a16="http://schemas.microsoft.com/office/drawing/2014/main" id="{7935A07E-9183-4802-BA6D-F2D6CB8F5CB4}"/>
                </a:ext>
              </a:extLst>
            </p:cNvPr>
            <p:cNvSpPr/>
            <p:nvPr/>
          </p:nvSpPr>
          <p:spPr>
            <a:xfrm>
              <a:off x="1125067" y="1985391"/>
              <a:ext cx="144000" cy="144000"/>
            </a:xfrm>
            <a:prstGeom prst="flowChartConnector">
              <a:avLst/>
            </a:prstGeom>
            <a:solidFill>
              <a:srgbClr val="D35413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24" name="Grafico 23">
            <a:extLst>
              <a:ext uri="{FF2B5EF4-FFF2-40B4-BE49-F238E27FC236}">
                <a16:creationId xmlns:a16="http://schemas.microsoft.com/office/drawing/2014/main" id="{7438AB11-2C99-4DE7-9C47-D2809EA86B6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45469398"/>
              </p:ext>
            </p:extLst>
          </p:nvPr>
        </p:nvGraphicFramePr>
        <p:xfrm>
          <a:off x="504583" y="2780928"/>
          <a:ext cx="2457401" cy="25202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8" name="Immagine 7" descr="Immagine che contiene mappa, testo, tavolo&#10;&#10;Descrizione generata automaticamente">
            <a:extLst>
              <a:ext uri="{FF2B5EF4-FFF2-40B4-BE49-F238E27FC236}">
                <a16:creationId xmlns:a16="http://schemas.microsoft.com/office/drawing/2014/main" id="{DA148F62-5040-4799-80AC-2CA21C1DDF1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12" t="6870" r="7049" b="6870"/>
          <a:stretch/>
        </p:blipFill>
        <p:spPr>
          <a:xfrm>
            <a:off x="3283580" y="1367976"/>
            <a:ext cx="8566041" cy="49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244116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33BEC-3EDB-4B45-B326-FD0509D85F24}" type="datetime1">
              <a:rPr lang="it-IT" smtClean="0"/>
              <a:t>05/05/2021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Branca, Menini, Sangalli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7</a:t>
            </a:fld>
            <a:endParaRPr lang="en-GB" dirty="0"/>
          </a:p>
        </p:txBody>
      </p:sp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613081"/>
          </a:xfrm>
        </p:spPr>
        <p:txBody>
          <a:bodyPr/>
          <a:lstStyle/>
          <a:p>
            <a:r>
              <a:rPr lang="en-GB" dirty="0"/>
              <a:t>Parameters’ Correlation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3D0C77C9-4C4E-445A-9A8D-2072F7FBCBE9}"/>
              </a:ext>
            </a:extLst>
          </p:cNvPr>
          <p:cNvSpPr txBox="1"/>
          <p:nvPr/>
        </p:nvSpPr>
        <p:spPr>
          <a:xfrm>
            <a:off x="693019" y="1988840"/>
            <a:ext cx="1902141" cy="936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29" name="Immagine 28">
            <a:extLst>
              <a:ext uri="{FF2B5EF4-FFF2-40B4-BE49-F238E27FC236}">
                <a16:creationId xmlns:a16="http://schemas.microsoft.com/office/drawing/2014/main" id="{177F8122-5F03-48BA-852D-12F75D8295B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712" t="5484" r="11860" b="9414"/>
          <a:stretch/>
        </p:blipFill>
        <p:spPr>
          <a:xfrm>
            <a:off x="9563940" y="1575170"/>
            <a:ext cx="687209" cy="4651642"/>
          </a:xfrm>
          <a:prstGeom prst="rect">
            <a:avLst/>
          </a:prstGeom>
        </p:spPr>
      </p:pic>
      <p:grpSp>
        <p:nvGrpSpPr>
          <p:cNvPr id="34" name="Gruppo 33">
            <a:extLst>
              <a:ext uri="{FF2B5EF4-FFF2-40B4-BE49-F238E27FC236}">
                <a16:creationId xmlns:a16="http://schemas.microsoft.com/office/drawing/2014/main" id="{F719067B-AA70-4FDC-9D7A-8F9B6F2F1BC9}"/>
              </a:ext>
            </a:extLst>
          </p:cNvPr>
          <p:cNvGrpSpPr/>
          <p:nvPr/>
        </p:nvGrpSpPr>
        <p:grpSpPr>
          <a:xfrm>
            <a:off x="2186129" y="1211964"/>
            <a:ext cx="7186278" cy="5209052"/>
            <a:chOff x="2793258" y="1211964"/>
            <a:chExt cx="7186278" cy="5209052"/>
          </a:xfrm>
        </p:grpSpPr>
        <p:grpSp>
          <p:nvGrpSpPr>
            <p:cNvPr id="28" name="Gruppo 27">
              <a:extLst>
                <a:ext uri="{FF2B5EF4-FFF2-40B4-BE49-F238E27FC236}">
                  <a16:creationId xmlns:a16="http://schemas.microsoft.com/office/drawing/2014/main" id="{F2BDBDC1-CB53-4AF2-8D4F-9F1728EFEB0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793258" y="1211964"/>
              <a:ext cx="7186278" cy="5209052"/>
              <a:chOff x="1989163" y="1124744"/>
              <a:chExt cx="7461376" cy="5408460"/>
            </a:xfrm>
          </p:grpSpPr>
          <p:pic>
            <p:nvPicPr>
              <p:cNvPr id="6" name="Immagine 5">
                <a:extLst>
                  <a:ext uri="{FF2B5EF4-FFF2-40B4-BE49-F238E27FC236}">
                    <a16:creationId xmlns:a16="http://schemas.microsoft.com/office/drawing/2014/main" id="{C8877B17-0694-4BC0-8B20-34A69E857B1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7139" r="2705"/>
              <a:stretch/>
            </p:blipFill>
            <p:spPr>
              <a:xfrm>
                <a:off x="2587824" y="4092803"/>
                <a:ext cx="3410195" cy="2440401"/>
              </a:xfrm>
              <a:prstGeom prst="rect">
                <a:avLst/>
              </a:prstGeom>
            </p:spPr>
          </p:pic>
          <p:pic>
            <p:nvPicPr>
              <p:cNvPr id="8" name="Immagine 7">
                <a:extLst>
                  <a:ext uri="{FF2B5EF4-FFF2-40B4-BE49-F238E27FC236}">
                    <a16:creationId xmlns:a16="http://schemas.microsoft.com/office/drawing/2014/main" id="{E53E0437-C7AF-401B-B5AE-D780C09FA6C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7139" r="210"/>
              <a:stretch/>
            </p:blipFill>
            <p:spPr>
              <a:xfrm>
                <a:off x="5952872" y="1636670"/>
                <a:ext cx="3497667" cy="2440402"/>
              </a:xfrm>
              <a:prstGeom prst="rect">
                <a:avLst/>
              </a:prstGeom>
            </p:spPr>
          </p:pic>
          <p:pic>
            <p:nvPicPr>
              <p:cNvPr id="13" name="Immagine 12">
                <a:extLst>
                  <a:ext uri="{FF2B5EF4-FFF2-40B4-BE49-F238E27FC236}">
                    <a16:creationId xmlns:a16="http://schemas.microsoft.com/office/drawing/2014/main" id="{039FAEA6-05CA-40E7-BDF2-8D6DA5FE7C8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7139" r="210"/>
              <a:stretch/>
            </p:blipFill>
            <p:spPr>
              <a:xfrm>
                <a:off x="2595160" y="1636671"/>
                <a:ext cx="3497666" cy="2440401"/>
              </a:xfrm>
              <a:prstGeom prst="rect">
                <a:avLst/>
              </a:prstGeom>
            </p:spPr>
          </p:pic>
          <p:pic>
            <p:nvPicPr>
              <p:cNvPr id="15" name="Immagine 14">
                <a:extLst>
                  <a:ext uri="{FF2B5EF4-FFF2-40B4-BE49-F238E27FC236}">
                    <a16:creationId xmlns:a16="http://schemas.microsoft.com/office/drawing/2014/main" id="{97ACE4A1-BE1C-4237-9355-08575DE1D89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7139" r="2705"/>
              <a:stretch/>
            </p:blipFill>
            <p:spPr>
              <a:xfrm>
                <a:off x="5952875" y="4087485"/>
                <a:ext cx="3410195" cy="2440403"/>
              </a:xfrm>
              <a:prstGeom prst="rect">
                <a:avLst/>
              </a:prstGeom>
            </p:spPr>
          </p:pic>
          <p:sp>
            <p:nvSpPr>
              <p:cNvPr id="17" name="CasellaDiTesto 16">
                <a:extLst>
                  <a:ext uri="{FF2B5EF4-FFF2-40B4-BE49-F238E27FC236}">
                    <a16:creationId xmlns:a16="http://schemas.microsoft.com/office/drawing/2014/main" id="{75ED8ED8-C31D-403F-971E-D04DB13615B9}"/>
                  </a:ext>
                </a:extLst>
              </p:cNvPr>
              <p:cNvSpPr txBox="1"/>
              <p:nvPr/>
            </p:nvSpPr>
            <p:spPr>
              <a:xfrm>
                <a:off x="3767929" y="1124744"/>
                <a:ext cx="1026370" cy="3834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Anxious</a:t>
                </a:r>
                <a:r>
                  <a:rPr lang="en-US" dirty="0"/>
                  <a:t> </a:t>
                </a:r>
              </a:p>
            </p:txBody>
          </p:sp>
          <p:sp>
            <p:nvSpPr>
              <p:cNvPr id="18" name="CasellaDiTesto 17">
                <a:extLst>
                  <a:ext uri="{FF2B5EF4-FFF2-40B4-BE49-F238E27FC236}">
                    <a16:creationId xmlns:a16="http://schemas.microsoft.com/office/drawing/2014/main" id="{3DC3C580-8816-49FC-9647-6D847FBD54D1}"/>
                  </a:ext>
                </a:extLst>
              </p:cNvPr>
              <p:cNvSpPr txBox="1"/>
              <p:nvPr/>
            </p:nvSpPr>
            <p:spPr>
              <a:xfrm>
                <a:off x="7147169" y="1124744"/>
                <a:ext cx="1021606" cy="3834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Healthy</a:t>
                </a:r>
                <a:r>
                  <a:rPr lang="en-US" dirty="0"/>
                  <a:t> </a:t>
                </a:r>
              </a:p>
            </p:txBody>
          </p:sp>
          <p:cxnSp>
            <p:nvCxnSpPr>
              <p:cNvPr id="21" name="Connettore diritto 20">
                <a:extLst>
                  <a:ext uri="{FF2B5EF4-FFF2-40B4-BE49-F238E27FC236}">
                    <a16:creationId xmlns:a16="http://schemas.microsoft.com/office/drawing/2014/main" id="{7410F488-3D73-4E6A-8159-B7F7660E5027}"/>
                  </a:ext>
                </a:extLst>
              </p:cNvPr>
              <p:cNvCxnSpPr/>
              <p:nvPr/>
            </p:nvCxnSpPr>
            <p:spPr>
              <a:xfrm>
                <a:off x="2595160" y="1183714"/>
                <a:ext cx="1588" cy="5232937"/>
              </a:xfrm>
              <a:prstGeom prst="line">
                <a:avLst/>
              </a:prstGeom>
              <a:ln w="12700" cap="sq">
                <a:solidFill>
                  <a:schemeClr val="tx1"/>
                </a:solidFill>
                <a:round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Connettore diritto 21">
                <a:extLst>
                  <a:ext uri="{FF2B5EF4-FFF2-40B4-BE49-F238E27FC236}">
                    <a16:creationId xmlns:a16="http://schemas.microsoft.com/office/drawing/2014/main" id="{0307BD90-0599-4A99-B6A7-AD057A286B0E}"/>
                  </a:ext>
                </a:extLst>
              </p:cNvPr>
              <p:cNvCxnSpPr/>
              <p:nvPr/>
            </p:nvCxnSpPr>
            <p:spPr>
              <a:xfrm>
                <a:off x="6022055" y="1183714"/>
                <a:ext cx="1588" cy="5232937"/>
              </a:xfrm>
              <a:prstGeom prst="line">
                <a:avLst/>
              </a:prstGeom>
              <a:ln w="12700" cap="sq">
                <a:solidFill>
                  <a:schemeClr val="tx1"/>
                </a:solidFill>
                <a:round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Connettore diritto 23">
                <a:extLst>
                  <a:ext uri="{FF2B5EF4-FFF2-40B4-BE49-F238E27FC236}">
                    <a16:creationId xmlns:a16="http://schemas.microsoft.com/office/drawing/2014/main" id="{476A4B31-2254-448D-9BCD-1DE789E3E91A}"/>
                  </a:ext>
                </a:extLst>
              </p:cNvPr>
              <p:cNvCxnSpPr/>
              <p:nvPr/>
            </p:nvCxnSpPr>
            <p:spPr>
              <a:xfrm>
                <a:off x="1989163" y="3960000"/>
                <a:ext cx="7020000" cy="0"/>
              </a:xfrm>
              <a:prstGeom prst="line">
                <a:avLst/>
              </a:prstGeom>
              <a:ln w="12700" cap="sq">
                <a:solidFill>
                  <a:schemeClr val="tx1"/>
                </a:solidFill>
                <a:round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Connettore diritto 24">
                <a:extLst>
                  <a:ext uri="{FF2B5EF4-FFF2-40B4-BE49-F238E27FC236}">
                    <a16:creationId xmlns:a16="http://schemas.microsoft.com/office/drawing/2014/main" id="{560CDC18-A11A-4243-A587-9DAFD13FE79E}"/>
                  </a:ext>
                </a:extLst>
              </p:cNvPr>
              <p:cNvCxnSpPr/>
              <p:nvPr/>
            </p:nvCxnSpPr>
            <p:spPr>
              <a:xfrm>
                <a:off x="1989163" y="1506528"/>
                <a:ext cx="7020000" cy="0"/>
              </a:xfrm>
              <a:prstGeom prst="line">
                <a:avLst/>
              </a:prstGeom>
              <a:ln w="12700" cap="sq">
                <a:solidFill>
                  <a:schemeClr val="tx1"/>
                </a:solidFill>
                <a:round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CasellaDiTesto 25">
                <a:extLst>
                  <a:ext uri="{FF2B5EF4-FFF2-40B4-BE49-F238E27FC236}">
                    <a16:creationId xmlns:a16="http://schemas.microsoft.com/office/drawing/2014/main" id="{C4E39B77-2C17-4441-A6CC-2D6A9B5F632C}"/>
                  </a:ext>
                </a:extLst>
              </p:cNvPr>
              <p:cNvSpPr txBox="1"/>
              <p:nvPr/>
            </p:nvSpPr>
            <p:spPr>
              <a:xfrm rot="16200000">
                <a:off x="1670133" y="2479833"/>
                <a:ext cx="1080120" cy="3515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Involving</a:t>
                </a:r>
              </a:p>
            </p:txBody>
          </p:sp>
          <p:sp>
            <p:nvSpPr>
              <p:cNvPr id="27" name="CasellaDiTesto 26">
                <a:extLst>
                  <a:ext uri="{FF2B5EF4-FFF2-40B4-BE49-F238E27FC236}">
                    <a16:creationId xmlns:a16="http://schemas.microsoft.com/office/drawing/2014/main" id="{DDCF6CDB-0B53-4131-AFF2-D57BBF58C739}"/>
                  </a:ext>
                </a:extLst>
              </p:cNvPr>
              <p:cNvSpPr txBox="1"/>
              <p:nvPr/>
            </p:nvSpPr>
            <p:spPr>
              <a:xfrm rot="16200000">
                <a:off x="1666414" y="4945430"/>
                <a:ext cx="1080120" cy="3515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Impartial</a:t>
                </a:r>
              </a:p>
            </p:txBody>
          </p:sp>
        </p:grpSp>
        <p:sp>
          <p:nvSpPr>
            <p:cNvPr id="30" name="Rettangolo 29">
              <a:extLst>
                <a:ext uri="{FF2B5EF4-FFF2-40B4-BE49-F238E27FC236}">
                  <a16:creationId xmlns:a16="http://schemas.microsoft.com/office/drawing/2014/main" id="{D04AD9E8-744B-4B46-93A9-C265CC0DC336}"/>
                </a:ext>
              </a:extLst>
            </p:cNvPr>
            <p:cNvSpPr/>
            <p:nvPr/>
          </p:nvSpPr>
          <p:spPr>
            <a:xfrm>
              <a:off x="6011287" y="1628804"/>
              <a:ext cx="335849" cy="22011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Rettangolo 30">
              <a:extLst>
                <a:ext uri="{FF2B5EF4-FFF2-40B4-BE49-F238E27FC236}">
                  <a16:creationId xmlns:a16="http://schemas.microsoft.com/office/drawing/2014/main" id="{EE4D78B7-41A5-4FB3-9BE7-6241814C02C9}"/>
                </a:ext>
              </a:extLst>
            </p:cNvPr>
            <p:cNvSpPr/>
            <p:nvPr/>
          </p:nvSpPr>
          <p:spPr>
            <a:xfrm>
              <a:off x="9266616" y="1621802"/>
              <a:ext cx="332789" cy="22011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Rettangolo 31">
              <a:extLst>
                <a:ext uri="{FF2B5EF4-FFF2-40B4-BE49-F238E27FC236}">
                  <a16:creationId xmlns:a16="http://schemas.microsoft.com/office/drawing/2014/main" id="{3071DD2C-16FC-46DD-B60E-F370E2CA0C35}"/>
                </a:ext>
              </a:extLst>
            </p:cNvPr>
            <p:cNvSpPr/>
            <p:nvPr/>
          </p:nvSpPr>
          <p:spPr>
            <a:xfrm>
              <a:off x="6011287" y="3991816"/>
              <a:ext cx="344699" cy="22011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ttangolo 32">
              <a:extLst>
                <a:ext uri="{FF2B5EF4-FFF2-40B4-BE49-F238E27FC236}">
                  <a16:creationId xmlns:a16="http://schemas.microsoft.com/office/drawing/2014/main" id="{526FFB3A-9992-4CCB-B12B-82682CC9FA91}"/>
                </a:ext>
              </a:extLst>
            </p:cNvPr>
            <p:cNvSpPr/>
            <p:nvPr/>
          </p:nvSpPr>
          <p:spPr>
            <a:xfrm>
              <a:off x="9278055" y="4025685"/>
              <a:ext cx="256214" cy="22011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260309752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F7AAE-4874-EB49-86A3-D07A729894C9}" type="datetime1">
              <a:rPr lang="it-IT" smtClean="0"/>
              <a:t>05/05/2021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Branca, Menini, Sangalli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8</a:t>
            </a:fld>
            <a:endParaRPr lang="en-GB" dirty="0"/>
          </a:p>
        </p:txBody>
      </p:sp>
      <p:sp>
        <p:nvSpPr>
          <p:cNvPr id="9" name="Titel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K-Means Clustering: Impartial Context</a:t>
            </a:r>
          </a:p>
        </p:txBody>
      </p:sp>
      <p:graphicFrame>
        <p:nvGraphicFramePr>
          <p:cNvPr id="11" name="Grafico 10">
            <a:extLst>
              <a:ext uri="{FF2B5EF4-FFF2-40B4-BE49-F238E27FC236}">
                <a16:creationId xmlns:a16="http://schemas.microsoft.com/office/drawing/2014/main" id="{1A741D55-F33F-4AC6-9AA5-F61179B4E3D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92908709"/>
              </p:ext>
            </p:extLst>
          </p:nvPr>
        </p:nvGraphicFramePr>
        <p:xfrm>
          <a:off x="879078" y="2952974"/>
          <a:ext cx="1758157" cy="299630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8" name="Immagine 7" descr="Immagine che contiene testo, mappa&#10;&#10;Descrizione generata automaticamente">
            <a:extLst>
              <a:ext uri="{FF2B5EF4-FFF2-40B4-BE49-F238E27FC236}">
                <a16:creationId xmlns:a16="http://schemas.microsoft.com/office/drawing/2014/main" id="{2336BD59-CFF7-4F41-B36B-A00AD38C554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64" t="7757" r="6561" b="6216"/>
          <a:stretch/>
        </p:blipFill>
        <p:spPr>
          <a:xfrm>
            <a:off x="3283200" y="1368000"/>
            <a:ext cx="8613526" cy="4968000"/>
          </a:xfrm>
          <a:prstGeom prst="rect">
            <a:avLst/>
          </a:prstGeom>
        </p:spPr>
      </p:pic>
      <p:grpSp>
        <p:nvGrpSpPr>
          <p:cNvPr id="18" name="Gruppo 17">
            <a:extLst>
              <a:ext uri="{FF2B5EF4-FFF2-40B4-BE49-F238E27FC236}">
                <a16:creationId xmlns:a16="http://schemas.microsoft.com/office/drawing/2014/main" id="{FDC8D8AE-2865-408D-8613-57A6C2DBDC3E}"/>
              </a:ext>
            </a:extLst>
          </p:cNvPr>
          <p:cNvGrpSpPr/>
          <p:nvPr/>
        </p:nvGrpSpPr>
        <p:grpSpPr>
          <a:xfrm>
            <a:off x="898368" y="1394880"/>
            <a:ext cx="1895632" cy="1169551"/>
            <a:chOff x="859079" y="1532464"/>
            <a:chExt cx="1895632" cy="1169551"/>
          </a:xfrm>
        </p:grpSpPr>
        <p:grpSp>
          <p:nvGrpSpPr>
            <p:cNvPr id="12" name="Gruppo 11">
              <a:extLst>
                <a:ext uri="{FF2B5EF4-FFF2-40B4-BE49-F238E27FC236}">
                  <a16:creationId xmlns:a16="http://schemas.microsoft.com/office/drawing/2014/main" id="{F276133B-2A8B-4477-AD8D-52A70298D1A6}"/>
                </a:ext>
              </a:extLst>
            </p:cNvPr>
            <p:cNvGrpSpPr/>
            <p:nvPr/>
          </p:nvGrpSpPr>
          <p:grpSpPr>
            <a:xfrm>
              <a:off x="859079" y="1532464"/>
              <a:ext cx="1895632" cy="1169551"/>
              <a:chOff x="1053059" y="1700808"/>
              <a:chExt cx="1895632" cy="1169551"/>
            </a:xfrm>
          </p:grpSpPr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174F00E7-A0A9-431A-9738-C0F28C07D69E}"/>
                  </a:ext>
                </a:extLst>
              </p:cNvPr>
              <p:cNvSpPr txBox="1"/>
              <p:nvPr/>
            </p:nvSpPr>
            <p:spPr>
              <a:xfrm>
                <a:off x="1053059" y="1700808"/>
                <a:ext cx="1895632" cy="11695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    = Healthy Controls</a:t>
                </a:r>
              </a:p>
              <a:p>
                <a:r>
                  <a:rPr lang="en-US" sz="1400" dirty="0"/>
                  <a:t>    = Anxious Patients</a:t>
                </a:r>
              </a:p>
              <a:p>
                <a:r>
                  <a:rPr lang="en-US" sz="1400" dirty="0"/>
                  <a:t>    = Healthy Centroid</a:t>
                </a:r>
              </a:p>
              <a:p>
                <a:r>
                  <a:rPr lang="en-US" sz="1400" dirty="0"/>
                  <a:t>    = Anxious Centroid</a:t>
                </a:r>
              </a:p>
              <a:p>
                <a:r>
                  <a:rPr lang="en-US" sz="1400" dirty="0"/>
                  <a:t>    = Ideal Model</a:t>
                </a:r>
              </a:p>
            </p:txBody>
          </p:sp>
          <p:sp>
            <p:nvSpPr>
              <p:cNvPr id="14" name="Connettore 13">
                <a:extLst>
                  <a:ext uri="{FF2B5EF4-FFF2-40B4-BE49-F238E27FC236}">
                    <a16:creationId xmlns:a16="http://schemas.microsoft.com/office/drawing/2014/main" id="{1C79CC77-4D3E-4893-B29A-9A806670F8D9}"/>
                  </a:ext>
                </a:extLst>
              </p:cNvPr>
              <p:cNvSpPr/>
              <p:nvPr/>
            </p:nvSpPr>
            <p:spPr>
              <a:xfrm>
                <a:off x="1125067" y="1771100"/>
                <a:ext cx="144000" cy="144000"/>
              </a:xfrm>
              <a:prstGeom prst="flowChartConnector">
                <a:avLst/>
              </a:prstGeom>
              <a:solidFill>
                <a:srgbClr val="42C2F5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" name="Connettore 14">
                <a:extLst>
                  <a:ext uri="{FF2B5EF4-FFF2-40B4-BE49-F238E27FC236}">
                    <a16:creationId xmlns:a16="http://schemas.microsoft.com/office/drawing/2014/main" id="{2BBAE521-2190-427A-9906-A6764F04DDC2}"/>
                  </a:ext>
                </a:extLst>
              </p:cNvPr>
              <p:cNvSpPr/>
              <p:nvPr/>
            </p:nvSpPr>
            <p:spPr>
              <a:xfrm>
                <a:off x="1125067" y="1985391"/>
                <a:ext cx="144000" cy="144000"/>
              </a:xfrm>
              <a:prstGeom prst="flowChartConnector">
                <a:avLst/>
              </a:prstGeom>
              <a:solidFill>
                <a:srgbClr val="D35413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0" name="Rombo 9">
              <a:extLst>
                <a:ext uri="{FF2B5EF4-FFF2-40B4-BE49-F238E27FC236}">
                  <a16:creationId xmlns:a16="http://schemas.microsoft.com/office/drawing/2014/main" id="{FA62F332-50CC-4AA6-AF4C-BFF2720C1CBF}"/>
                </a:ext>
              </a:extLst>
            </p:cNvPr>
            <p:cNvSpPr/>
            <p:nvPr/>
          </p:nvSpPr>
          <p:spPr>
            <a:xfrm>
              <a:off x="931087" y="2031338"/>
              <a:ext cx="144000" cy="144000"/>
            </a:xfrm>
            <a:prstGeom prst="diamond">
              <a:avLst/>
            </a:prstGeom>
            <a:solidFill>
              <a:srgbClr val="066CC4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ombo 15">
              <a:extLst>
                <a:ext uri="{FF2B5EF4-FFF2-40B4-BE49-F238E27FC236}">
                  <a16:creationId xmlns:a16="http://schemas.microsoft.com/office/drawing/2014/main" id="{1D967922-DE4A-4D56-935C-D0E988945345}"/>
                </a:ext>
              </a:extLst>
            </p:cNvPr>
            <p:cNvSpPr/>
            <p:nvPr/>
          </p:nvSpPr>
          <p:spPr>
            <a:xfrm>
              <a:off x="936730" y="2250157"/>
              <a:ext cx="144000" cy="144000"/>
            </a:xfrm>
            <a:prstGeom prst="diamond">
              <a:avLst/>
            </a:prstGeom>
            <a:solidFill>
              <a:srgbClr val="9D162F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ombo 16">
              <a:extLst>
                <a:ext uri="{FF2B5EF4-FFF2-40B4-BE49-F238E27FC236}">
                  <a16:creationId xmlns:a16="http://schemas.microsoft.com/office/drawing/2014/main" id="{99277BBE-00EE-4BF1-868A-5D757C98E457}"/>
                </a:ext>
              </a:extLst>
            </p:cNvPr>
            <p:cNvSpPr/>
            <p:nvPr/>
          </p:nvSpPr>
          <p:spPr>
            <a:xfrm>
              <a:off x="931087" y="2467700"/>
              <a:ext cx="144000" cy="144000"/>
            </a:xfrm>
            <a:prstGeom prst="diamond">
              <a:avLst/>
            </a:prstGeom>
            <a:solidFill>
              <a:srgbClr val="046A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Ovale 4">
            <a:extLst>
              <a:ext uri="{FF2B5EF4-FFF2-40B4-BE49-F238E27FC236}">
                <a16:creationId xmlns:a16="http://schemas.microsoft.com/office/drawing/2014/main" id="{B3662262-57C9-4779-BFBB-22D2CCEA9272}"/>
              </a:ext>
            </a:extLst>
          </p:cNvPr>
          <p:cNvSpPr/>
          <p:nvPr/>
        </p:nvSpPr>
        <p:spPr>
          <a:xfrm>
            <a:off x="9000000" y="5184000"/>
            <a:ext cx="360040" cy="360040"/>
          </a:xfrm>
          <a:prstGeom prst="ellipse">
            <a:avLst/>
          </a:prstGeom>
          <a:noFill/>
          <a:ln>
            <a:solidFill>
              <a:srgbClr val="A015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e 18">
            <a:extLst>
              <a:ext uri="{FF2B5EF4-FFF2-40B4-BE49-F238E27FC236}">
                <a16:creationId xmlns:a16="http://schemas.microsoft.com/office/drawing/2014/main" id="{F1D2F2C1-2251-4884-AAFB-0E88470D81D4}"/>
              </a:ext>
            </a:extLst>
          </p:cNvPr>
          <p:cNvSpPr/>
          <p:nvPr/>
        </p:nvSpPr>
        <p:spPr>
          <a:xfrm>
            <a:off x="10152000" y="3248980"/>
            <a:ext cx="360040" cy="360040"/>
          </a:xfrm>
          <a:prstGeom prst="ellipse">
            <a:avLst/>
          </a:prstGeom>
          <a:noFill/>
          <a:ln>
            <a:solidFill>
              <a:srgbClr val="1F4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e 19">
            <a:extLst>
              <a:ext uri="{FF2B5EF4-FFF2-40B4-BE49-F238E27FC236}">
                <a16:creationId xmlns:a16="http://schemas.microsoft.com/office/drawing/2014/main" id="{95094485-5E31-4901-AA1B-BA3C32D576AA}"/>
              </a:ext>
            </a:extLst>
          </p:cNvPr>
          <p:cNvSpPr/>
          <p:nvPr/>
        </p:nvSpPr>
        <p:spPr>
          <a:xfrm>
            <a:off x="10188000" y="2880000"/>
            <a:ext cx="360040" cy="360040"/>
          </a:xfrm>
          <a:prstGeom prst="ellipse">
            <a:avLst/>
          </a:prstGeom>
          <a:noFill/>
          <a:ln>
            <a:solidFill>
              <a:srgbClr val="046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61ACBF63-E5F5-4BD7-96A7-750DB27D32B3}"/>
              </a:ext>
            </a:extLst>
          </p:cNvPr>
          <p:cNvCxnSpPr>
            <a:cxnSpLocks/>
          </p:cNvCxnSpPr>
          <p:nvPr/>
        </p:nvCxnSpPr>
        <p:spPr>
          <a:xfrm>
            <a:off x="1269083" y="4644000"/>
            <a:ext cx="432048" cy="0"/>
          </a:xfrm>
          <a:prstGeom prst="line">
            <a:avLst/>
          </a:prstGeom>
          <a:ln w="12700" cap="sq">
            <a:solidFill>
              <a:srgbClr val="595959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ttore diritto 22">
            <a:extLst>
              <a:ext uri="{FF2B5EF4-FFF2-40B4-BE49-F238E27FC236}">
                <a16:creationId xmlns:a16="http://schemas.microsoft.com/office/drawing/2014/main" id="{C9D2C236-F4A6-47C0-A32A-6BF9AAAAD469}"/>
              </a:ext>
            </a:extLst>
          </p:cNvPr>
          <p:cNvCxnSpPr>
            <a:cxnSpLocks/>
          </p:cNvCxnSpPr>
          <p:nvPr/>
        </p:nvCxnSpPr>
        <p:spPr>
          <a:xfrm>
            <a:off x="2088000" y="4639800"/>
            <a:ext cx="432048" cy="0"/>
          </a:xfrm>
          <a:prstGeom prst="line">
            <a:avLst/>
          </a:prstGeom>
          <a:ln w="12700" cap="sq">
            <a:solidFill>
              <a:srgbClr val="595959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579187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9" grpId="0" animBg="1"/>
      <p:bldP spid="2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270F8-DB7B-9E4E-836B-7C0C62DAF475}" type="datetime1">
              <a:rPr lang="it-IT" smtClean="0"/>
              <a:t>05/05/2021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Branca, Menini, Sangalli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9</a:t>
            </a:fld>
            <a:endParaRPr lang="en-GB" dirty="0"/>
          </a:p>
        </p:txBody>
      </p:sp>
      <p:sp>
        <p:nvSpPr>
          <p:cNvPr id="9" name="Titel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K-Means Clustering: Involving Context</a:t>
            </a:r>
          </a:p>
        </p:txBody>
      </p:sp>
      <p:graphicFrame>
        <p:nvGraphicFramePr>
          <p:cNvPr id="13" name="Grafico 12">
            <a:extLst>
              <a:ext uri="{FF2B5EF4-FFF2-40B4-BE49-F238E27FC236}">
                <a16:creationId xmlns:a16="http://schemas.microsoft.com/office/drawing/2014/main" id="{CC26933E-2BB8-4E84-A73E-849E499BA0B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55568295"/>
              </p:ext>
            </p:extLst>
          </p:nvPr>
        </p:nvGraphicFramePr>
        <p:xfrm>
          <a:off x="879078" y="2952974"/>
          <a:ext cx="1758157" cy="299630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8" name="Immagine 7" descr="Immagine che contiene mappa, testo, tavolo&#10;&#10;Descrizione generata automaticamente">
            <a:extLst>
              <a:ext uri="{FF2B5EF4-FFF2-40B4-BE49-F238E27FC236}">
                <a16:creationId xmlns:a16="http://schemas.microsoft.com/office/drawing/2014/main" id="{41E23F4D-8464-4CF0-9FF9-F6A630D4B61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21" t="7923" r="7050" b="6869"/>
          <a:stretch/>
        </p:blipFill>
        <p:spPr>
          <a:xfrm>
            <a:off x="3213299" y="1368000"/>
            <a:ext cx="8733132" cy="4968000"/>
          </a:xfrm>
          <a:prstGeom prst="rect">
            <a:avLst/>
          </a:prstGeom>
        </p:spPr>
      </p:pic>
      <p:grpSp>
        <p:nvGrpSpPr>
          <p:cNvPr id="16" name="Gruppo 15">
            <a:extLst>
              <a:ext uri="{FF2B5EF4-FFF2-40B4-BE49-F238E27FC236}">
                <a16:creationId xmlns:a16="http://schemas.microsoft.com/office/drawing/2014/main" id="{BDF1826F-92F2-4B9F-86E5-8C084361FDC9}"/>
              </a:ext>
            </a:extLst>
          </p:cNvPr>
          <p:cNvGrpSpPr/>
          <p:nvPr/>
        </p:nvGrpSpPr>
        <p:grpSpPr>
          <a:xfrm>
            <a:off x="898368" y="1394880"/>
            <a:ext cx="1885472" cy="1169551"/>
            <a:chOff x="859079" y="1532464"/>
            <a:chExt cx="1885472" cy="1169551"/>
          </a:xfrm>
        </p:grpSpPr>
        <p:grpSp>
          <p:nvGrpSpPr>
            <p:cNvPr id="17" name="Gruppo 16">
              <a:extLst>
                <a:ext uri="{FF2B5EF4-FFF2-40B4-BE49-F238E27FC236}">
                  <a16:creationId xmlns:a16="http://schemas.microsoft.com/office/drawing/2014/main" id="{B5CC8E03-E39D-4617-9FB3-ACB519D7254A}"/>
                </a:ext>
              </a:extLst>
            </p:cNvPr>
            <p:cNvGrpSpPr/>
            <p:nvPr/>
          </p:nvGrpSpPr>
          <p:grpSpPr>
            <a:xfrm>
              <a:off x="859079" y="1532464"/>
              <a:ext cx="1885472" cy="1169551"/>
              <a:chOff x="1053059" y="1700808"/>
              <a:chExt cx="1885472" cy="1169551"/>
            </a:xfrm>
          </p:grpSpPr>
          <p:sp>
            <p:nvSpPr>
              <p:cNvPr id="21" name="CasellaDiTesto 20">
                <a:extLst>
                  <a:ext uri="{FF2B5EF4-FFF2-40B4-BE49-F238E27FC236}">
                    <a16:creationId xmlns:a16="http://schemas.microsoft.com/office/drawing/2014/main" id="{3B680CEC-6558-472B-9E47-A37C55133D67}"/>
                  </a:ext>
                </a:extLst>
              </p:cNvPr>
              <p:cNvSpPr txBox="1"/>
              <p:nvPr/>
            </p:nvSpPr>
            <p:spPr>
              <a:xfrm>
                <a:off x="1053059" y="1700808"/>
                <a:ext cx="1885472" cy="11695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    = Healthy Controls</a:t>
                </a:r>
              </a:p>
              <a:p>
                <a:r>
                  <a:rPr lang="en-US" sz="1400" dirty="0"/>
                  <a:t>    = Anxious Patients</a:t>
                </a:r>
              </a:p>
              <a:p>
                <a:r>
                  <a:rPr lang="en-US" sz="1400" dirty="0"/>
                  <a:t>    = Healthy Centroid</a:t>
                </a:r>
              </a:p>
              <a:p>
                <a:r>
                  <a:rPr lang="en-US" sz="1400" dirty="0"/>
                  <a:t>    = Anxious Centroid</a:t>
                </a:r>
              </a:p>
              <a:p>
                <a:r>
                  <a:rPr lang="en-US" sz="1400" dirty="0"/>
                  <a:t>    = Ideal Model</a:t>
                </a:r>
              </a:p>
            </p:txBody>
          </p:sp>
          <p:sp>
            <p:nvSpPr>
              <p:cNvPr id="22" name="Connettore 21">
                <a:extLst>
                  <a:ext uri="{FF2B5EF4-FFF2-40B4-BE49-F238E27FC236}">
                    <a16:creationId xmlns:a16="http://schemas.microsoft.com/office/drawing/2014/main" id="{4F0BA022-26AA-47A6-82F3-8F2A361705D3}"/>
                  </a:ext>
                </a:extLst>
              </p:cNvPr>
              <p:cNvSpPr/>
              <p:nvPr/>
            </p:nvSpPr>
            <p:spPr>
              <a:xfrm>
                <a:off x="1125067" y="1771100"/>
                <a:ext cx="144000" cy="144000"/>
              </a:xfrm>
              <a:prstGeom prst="flowChartConnector">
                <a:avLst/>
              </a:prstGeom>
              <a:solidFill>
                <a:srgbClr val="42C2F5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" name="Connettore 22">
                <a:extLst>
                  <a:ext uri="{FF2B5EF4-FFF2-40B4-BE49-F238E27FC236}">
                    <a16:creationId xmlns:a16="http://schemas.microsoft.com/office/drawing/2014/main" id="{92990941-668C-41D4-8820-C4F8C20AE413}"/>
                  </a:ext>
                </a:extLst>
              </p:cNvPr>
              <p:cNvSpPr/>
              <p:nvPr/>
            </p:nvSpPr>
            <p:spPr>
              <a:xfrm>
                <a:off x="1125067" y="1985391"/>
                <a:ext cx="144000" cy="144000"/>
              </a:xfrm>
              <a:prstGeom prst="flowChartConnector">
                <a:avLst/>
              </a:prstGeom>
              <a:solidFill>
                <a:srgbClr val="D35413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8" name="Rombo 17">
              <a:extLst>
                <a:ext uri="{FF2B5EF4-FFF2-40B4-BE49-F238E27FC236}">
                  <a16:creationId xmlns:a16="http://schemas.microsoft.com/office/drawing/2014/main" id="{AFFCFE9D-E3E0-4768-9A58-85BBFBC10B61}"/>
                </a:ext>
              </a:extLst>
            </p:cNvPr>
            <p:cNvSpPr/>
            <p:nvPr/>
          </p:nvSpPr>
          <p:spPr>
            <a:xfrm>
              <a:off x="931087" y="2031338"/>
              <a:ext cx="144000" cy="144000"/>
            </a:xfrm>
            <a:prstGeom prst="diamond">
              <a:avLst/>
            </a:prstGeom>
            <a:solidFill>
              <a:srgbClr val="066CC4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ombo 18">
              <a:extLst>
                <a:ext uri="{FF2B5EF4-FFF2-40B4-BE49-F238E27FC236}">
                  <a16:creationId xmlns:a16="http://schemas.microsoft.com/office/drawing/2014/main" id="{2CCFD72E-C2BF-4D71-8AF1-6F7C1324679D}"/>
                </a:ext>
              </a:extLst>
            </p:cNvPr>
            <p:cNvSpPr/>
            <p:nvPr/>
          </p:nvSpPr>
          <p:spPr>
            <a:xfrm>
              <a:off x="936730" y="2250157"/>
              <a:ext cx="144000" cy="144000"/>
            </a:xfrm>
            <a:prstGeom prst="diamond">
              <a:avLst/>
            </a:prstGeom>
            <a:solidFill>
              <a:srgbClr val="9D162F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ombo 19">
              <a:extLst>
                <a:ext uri="{FF2B5EF4-FFF2-40B4-BE49-F238E27FC236}">
                  <a16:creationId xmlns:a16="http://schemas.microsoft.com/office/drawing/2014/main" id="{11EE97C9-0CD4-4DA2-90FA-3F4B9823FC2C}"/>
                </a:ext>
              </a:extLst>
            </p:cNvPr>
            <p:cNvSpPr/>
            <p:nvPr/>
          </p:nvSpPr>
          <p:spPr>
            <a:xfrm>
              <a:off x="931087" y="2467700"/>
              <a:ext cx="144000" cy="144000"/>
            </a:xfrm>
            <a:prstGeom prst="diamond">
              <a:avLst/>
            </a:prstGeom>
            <a:solidFill>
              <a:srgbClr val="046A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Ovale 23">
            <a:extLst>
              <a:ext uri="{FF2B5EF4-FFF2-40B4-BE49-F238E27FC236}">
                <a16:creationId xmlns:a16="http://schemas.microsoft.com/office/drawing/2014/main" id="{5729CA81-D74A-4EDB-B8D3-E58BF87B8FAF}"/>
              </a:ext>
            </a:extLst>
          </p:cNvPr>
          <p:cNvSpPr/>
          <p:nvPr/>
        </p:nvSpPr>
        <p:spPr>
          <a:xfrm>
            <a:off x="9360000" y="4896000"/>
            <a:ext cx="360040" cy="360040"/>
          </a:xfrm>
          <a:prstGeom prst="ellipse">
            <a:avLst/>
          </a:prstGeom>
          <a:noFill/>
          <a:ln>
            <a:solidFill>
              <a:srgbClr val="A015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e 24">
            <a:extLst>
              <a:ext uri="{FF2B5EF4-FFF2-40B4-BE49-F238E27FC236}">
                <a16:creationId xmlns:a16="http://schemas.microsoft.com/office/drawing/2014/main" id="{A0F7395B-AC24-499A-810F-887705A45B3B}"/>
              </a:ext>
            </a:extLst>
          </p:cNvPr>
          <p:cNvSpPr/>
          <p:nvPr/>
        </p:nvSpPr>
        <p:spPr>
          <a:xfrm>
            <a:off x="10242000" y="3068960"/>
            <a:ext cx="360040" cy="360040"/>
          </a:xfrm>
          <a:prstGeom prst="ellipse">
            <a:avLst/>
          </a:prstGeom>
          <a:noFill/>
          <a:ln>
            <a:solidFill>
              <a:srgbClr val="1F4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e 25">
            <a:extLst>
              <a:ext uri="{FF2B5EF4-FFF2-40B4-BE49-F238E27FC236}">
                <a16:creationId xmlns:a16="http://schemas.microsoft.com/office/drawing/2014/main" id="{101E46A3-E122-4B60-AC9E-647F1B3013B1}"/>
              </a:ext>
            </a:extLst>
          </p:cNvPr>
          <p:cNvSpPr/>
          <p:nvPr/>
        </p:nvSpPr>
        <p:spPr>
          <a:xfrm>
            <a:off x="10188000" y="2880000"/>
            <a:ext cx="360040" cy="360040"/>
          </a:xfrm>
          <a:prstGeom prst="ellipse">
            <a:avLst/>
          </a:prstGeom>
          <a:noFill/>
          <a:ln>
            <a:solidFill>
              <a:srgbClr val="046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Connettore diritto 26">
            <a:extLst>
              <a:ext uri="{FF2B5EF4-FFF2-40B4-BE49-F238E27FC236}">
                <a16:creationId xmlns:a16="http://schemas.microsoft.com/office/drawing/2014/main" id="{DE776E77-315E-4EED-9B91-BAF753704437}"/>
              </a:ext>
            </a:extLst>
          </p:cNvPr>
          <p:cNvCxnSpPr>
            <a:cxnSpLocks/>
          </p:cNvCxnSpPr>
          <p:nvPr/>
        </p:nvCxnSpPr>
        <p:spPr>
          <a:xfrm>
            <a:off x="1269083" y="4644000"/>
            <a:ext cx="432048" cy="0"/>
          </a:xfrm>
          <a:prstGeom prst="line">
            <a:avLst/>
          </a:prstGeom>
          <a:ln w="12700" cap="sq">
            <a:solidFill>
              <a:srgbClr val="595959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ttore diritto 27">
            <a:extLst>
              <a:ext uri="{FF2B5EF4-FFF2-40B4-BE49-F238E27FC236}">
                <a16:creationId xmlns:a16="http://schemas.microsoft.com/office/drawing/2014/main" id="{9CFE9E64-852B-431A-866B-72E96E600D82}"/>
              </a:ext>
            </a:extLst>
          </p:cNvPr>
          <p:cNvCxnSpPr>
            <a:cxnSpLocks/>
          </p:cNvCxnSpPr>
          <p:nvPr/>
        </p:nvCxnSpPr>
        <p:spPr>
          <a:xfrm>
            <a:off x="2088000" y="4639800"/>
            <a:ext cx="432048" cy="0"/>
          </a:xfrm>
          <a:prstGeom prst="line">
            <a:avLst/>
          </a:prstGeom>
          <a:ln w="12700" cap="sq">
            <a:solidFill>
              <a:srgbClr val="595959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761495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26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ASTER" val="__part_0"/>
  <p:tag name="__PART_0" val="eyIkaWQiOiIxIiwiQ3VsdHVyZUluZm9OYW1lIjoiZW4tVVMiLCJTdHlsZU5hbWUiOm51bGwsIlZlcnNpb24iOnsiJGlkIjoiMiIsIlZlcnNpb24iOiIzLjIuMCIsIk9yaWdpbmFsQXNzZW1ibHlWZXJzaW9uIjoiNC4wMy4wNC4wMCIsIkVkaXRpb24iOiJGcmVlIiwiSXNQbHVzRWRpdGlvbiI6ZmFsc2UsIklzUHJvRWRpdGlvbiI6ZmFsc2V9LCJFZmZlY3QiOjEsIlN0eWxlIjp7IiRpZCI6IjMiLCJUaW1lYmFuZFN0eWxlIjp7IiRpZCI6IjQiLCJTY2FsZU1hcmtpbmciOjAsIlNoYXBlIjozLCJTaGFwZVN0eWxlIjp7IiRpZCI6IjUiLCJNYXJnaW4iOnsiJGlkIjoiNiIsIlRvcCI6MCwiTGVmdCI6MTAsIlJpZ2h0IjoxMCwiQm90dG9tIjowfSwiUGFkZGluZyI6eyIkaWQiOiI3IiwiVG9wIjozLCJMZWZ0IjowLCJSaWdodCI6MCwiQm90dG9tIjozfSwiQmFja2dyb3VuZCI6eyIkaWQiOiI4IiwiQ29sb3IiOnsiJGlkIjoiOSIsIkEiOjI1NSwiUiI6MzEsIkciOjY0LCJCIjoxMjJ9fSwiSXNWaXNpYmxlIjp0cnVlLCJXaWR0aCI6MC4wLCJIZWlnaHQiOjMwLjAsIkJvcmRlclN0eWxlIjp7IiRpZCI6IjEwIiwiTGluZUNvbG9yIjp7IiRpZCI6IjExIiwiJHR5cGUiOiJOTFJFLkNvbW1vbi5Eb20uU29saWRDb2xvckJydXNoLCBOTFJFLkNvbW1vbiIsIkNvbG9yIjp7IiRpZCI6IjEyIiwiQSI6MjU1LCJSIjoyNTUsIkciOjAsIkIiOjB9fSwiTGluZVdlaWdodCI6MC4wLCJMaW5lVHlwZSI6MCwiUGFyZW50U3R5bGUiOm51bGx9LCJQYXJlbnRTdHlsZSI6bnVsbH0sIlJpZ2h0RW5kQ2Fwc1N0eWxlIjp7IiRpZCI6IjEzIiwiRm9udFNldHRpbmdzIjp7IiRpZCI6IjE0IiwiRm9udFNpemUiOjE4LCJGb250TmFtZSI6IkNhbGlicmkiLCJJc0JvbGQiOnRydWUsIklzSXRhbGljIjpmYWxzZSwiSXNVbmRlcmxpbmVkIjpmYWxzZSwiUGFyZW50U3R5bGUiOm51bGx9LCJBdXRvU2l6ZSI6MCwiRm9yZWdyb3VuZCI6eyIkaWQiOiIxNSIsIkNvbG9yIjp7IiRpZCI6IjE2IiwiQSI6MjU1LCJSIjozMSwiRyI6NjQsIkIiOjEyMn19LCJNYXhXaWR0aCI6IkluZmluaXR5IiwiTWF4SGVpZ2h0IjoiSW5maW5pdHkiLCJTbWFydEZvcmVncm91bmRJc0FjdGl2ZSI6ZmFsc2UsIkhvcml6b250YWxBbGlnbm1lbnQiOjAsIlZlcnRpY2FsQWxpZ25tZW50IjowLCJTbWFydEZvcmVncm91bmQiOm51bGwsIkJhY2tncm91bmRGaWxsVHlwZSI6MCwiTWFyZ2luIjp7IiRpZCI6IjE3IiwiVG9wIjowLCJMZWZ0IjowLCJSaWdodCI6MjAsIkJvdHRvbSI6MH0sIlBhZGRpbmciOnsiJGlkIjoiMTgiLCJUb3AiOjAsIkxlZnQiOjAsIlJpZ2h0IjowLCJCb3R0b20iOjB9LCJCYWNrZ3JvdW5kIjp7IiRpZCI6IjE5IiwiQ29sb3IiOnsiJGlkIjoiMjAiLCJBIjowLCJSIjowLCJHIjowLCJCIjowfX0sIklzVmlzaWJsZSI6dHJ1ZSwiV2lkdGgiOjAuMCwiSGVpZ2h0IjowLjAsIkJvcmRlclN0eWxlIjpudWxsLCJQYXJlbnRTdHlsZSI6bnVsbH0sIkxlZnRFbmRDYXBzU3R5bGUiOnsiJGlkIjoiMjEiLCJGb250U2V0dGluZ3MiOnsiJGlkIjoiMjIiLCJGb250U2l6ZSI6MTgsIkZvbnROYW1lIjoiQ2FsaWJyaSIsIklzQm9sZCI6dHJ1ZSwiSXNJdGFsaWMiOmZhbHNlLCJJc1VuZGVybGluZWQiOmZhbHNlLCJQYXJlbnRTdHlsZSI6bnVsbH0sIkF1dG9TaXplIjowLCJGb3JlZ3JvdW5kIjp7IiRpZCI6IjIzIiwiQ29sb3IiOnsiJGlkIjoiMjQiLCJBIjoyNTUsIlIiOjIzNywiRyI6MTI1LCJCIjo0OX19LCJNYXhXaWR0aCI6IkluZmluaXR5IiwiTWF4SGVpZ2h0IjoiSW5maW5pdHkiLCJTbWFydEZvcmVncm91bmRJc0FjdGl2ZSI6ZmFsc2UsIkhvcml6b250YWxBbGlnbm1lbnQiOjAsIlZlcnRpY2FsQWxpZ25tZW50IjowLCJTbWFydEZvcmVncm91bmQiOm51bGwsIkJhY2tncm91bmRGaWxsVHlwZSI6MCwiTWFyZ2luIjp7IiRpZCI6IjI1IiwiVG9wIjowLCJMZWZ0IjoyMCwiUmlnaHQiOjAsIkJvdHRvbSI6MH0sIlBhZGRpbmciOnsiJGlkIjoiMjYiLCJUb3AiOjAsIkxlZnQiOjAsIlJpZ2h0IjowLCJCb3R0b20iOjB9LCJCYWNrZ3JvdW5kIjp7IiRpZCI6IjI3IiwiQ29sb3IiOnsiJHJlZiI6IjIwIn19LCJJc1Zpc2libGUiOmZhbHNlLCJXaWR0aCI6MC4wLCJIZWlnaHQiOjAuMCwiQm9yZGVyU3R5bGUiOm51bGwsIlBhcmVudFN0eWxlIjpudWxsfSwiVG9kYXlUZXh0U3R5bGUiOnsiJGlkIjoiMjgiLCJGb250U2V0dGluZ3MiOnsiJGlkIjoiMjkiLCJGb250U2l6ZSI6MTIsIkZvbnROYW1lIjoiQ2FsaWJyaSIsIklzQm9sZCI6ZmFsc2UsIklzSXRhbGljIjpmYWxzZSwiSXNVbmRlcmxpbmVkIjpmYWxzZSwiUGFyZW50U3R5bGUiOm51bGx9LCJBdXRvU2l6ZSI6MCwiRm9yZWdyb3VuZCI6eyIkaWQiOiIzMCIsIkNvbG9yIjp7IiRpZCI6IjMxIiwiQSI6MjU1LCJSIjowLCJHIjowLCJCIjowfX0sIk1heFdpZHRoIjoyMDAuMCwiTWF4SGVpZ2h0IjoiSW5maW5pdHkiLCJTbWFydEZvcmVncm91bmRJc0FjdGl2ZSI6ZmFsc2UsIkhvcml6b250YWxBbGlnbm1lbnQiOjAsIlZlcnRpY2FsQWxpZ25tZW50IjowLCJTbWFydEZvcmVncm91bmQiOm51bGwsIkJhY2tncm91bmRGaWxsVHlwZSI6MCwiTWFyZ2luIjp7IiRpZCI6IjMyIiwiVG9wIjowLCJMZWZ0IjowLCJSaWdodCI6MCwiQm90dG9tIjowfSwiUGFkZGluZyI6eyIkaWQiOiIzMyIsIlRvcCI6MCwiTGVmdCI6MCwiUmlnaHQiOjAsIkJvdHRvbSI6MH0sIkJhY2tncm91bmQiOnsiJGlkIjoiMzQiLCJDb2xvciI6eyIkcmVmIjoiMjAifX0sIklzVmlzaWJsZSI6dHJ1ZSwiV2lkdGgiOjAuMCwiSGVpZ2h0IjowLjAsIkJvcmRlclN0eWxlIjpudWxsLCJQYXJlbnRTdHlsZSI6bnVsbH0sIlRvZGF5TWFya2VyU3R5bGUiOnsiJGlkIjoiMzUiLCJNYXJnaW4iOnsiJGlkIjoiMzYiLCJUb3AiOjAsIkxlZnQiOjAsIlJpZ2h0IjowLCJCb3R0b20iOjB9LCJQYWRkaW5nIjp7IiRpZCI6IjM3IiwiVG9wIjowLCJMZWZ0IjowLCJSaWdodCI6MCwiQm90dG9tIjowfSwiQmFja2dyb3VuZCI6eyIkaWQiOiIzOCIsIkNvbG9yIjp7IiRpZCI6IjM5IiwiQSI6MjU1LCJSIjoyNTUsIkciOjAsIkIiOjB9fSwiSXNWaXNpYmxlIjp0cnVlLCJXaWR0aCI6MC4wLCJIZWlnaHQiOjAuMCwiQm9yZGVyU3R5bGUiOm51bGwsIlBhcmVudFN0eWxlIjpudWxsfSwiU2NhbGVTdHlsZSI6eyIkaWQiOiI0MCIsIlNob3dTZWdtZW50U2VwYXJhdG9ycyI6ZmFsc2UsIlNlZ21lbnRTZXBhcmF0b3JPcGFjaXR5IjozMCwiRm9udFNldHRpbmdzIjp7IiRpZCI6IjQxIiwiRm9udFNpemUiOjEyLCJGb250TmFtZSI6IkNhbGlicmkiLCJJc0JvbGQiOmZhbHNlLCJJc0l0YWxpYyI6ZmFsc2UsIklzVW5kZXJsaW5lZCI6ZmFsc2UsIlBhcmVudFN0eWxlIjpudWxsfSwiQXV0b1NpemUiOjAsIkZvcmVncm91bmQiOnsiJGlkIjoiNDIiLCJDb2xvciI6eyIkaWQiOiI0MyIsIkEiOjI1NSwiUiI6MjU1LCJHIjoyNTUsIkIiOjI1NX19LCJNYXhXaWR0aCI6MjAwLjAsIk1heEhlaWdodCI6IkluZmluaXR5IiwiU21hcnRGb3JlZ3JvdW5kSXNBY3RpdmUiOmZhbHNlLCJIb3Jpem9udGFsQWxpZ25tZW50IjowLCJWZXJ0aWNhbEFsaWdubWVudCI6MSwiU21hcnRGb3JlZ3JvdW5kIjpudWxsLCJCYWNrZ3JvdW5kRmlsbFR5cGUiOjAsIk1hcmdpbiI6eyIkaWQiOiI0NCIsIlRvcCI6MCwiTGVmdCI6NSwiUmlnaHQiOjAsIkJvdHRvbSI6MH0sIlBhZGRpbmciOnsiJGlkIjoiNDUiLCJUb3AiOjAsIkxlZnQiOjAsIlJpZ2h0IjowLCJCb3R0b20iOjB9LCJCYWNrZ3JvdW5kIjp7IiRpZCI6IjQ2IiwiQ29sb3IiOnsiJHJlZiI6IjIwIn19LCJJc1Zpc2libGUiOnRydWUsIldpZHRoIjowLjAsIkhlaWdodCI6MC4wLCJCb3JkZXJTdHlsZSI6bnVsbCwiUGFyZW50U3R5bGUiOm51bGx9LCJFbGFwc2VkVGltZUJhY2tncm91bmQiOnsiJGlkIjoiNDciLCJDb2xvciI6eyIkaWQiOiI0OCIsIkEiOjI1NSwiUiI6MjM0LCJHIjoyMiwiQiI6MzB9fSwiQXBwZW5kWWVhck9uWWVhckNoYW5nZSI6dHJ1ZSwiRWxhcHNlZFRpbWVGb3JtYXQiOjEsIlRvZGF5TWFya2VyUG9zaXRpb24iOjMsIlF1aWNrUG9zaXRpb24iOjIsIkFic29sdXRlUG9zaXRpb24iOjQwNS4wLCJNYXJnaW4iOnsiJGlkIjoiNDkiLCJUb3AiOjAsIkxlZnQiOjEwLCJSaWdodCI6MTAsIkJvdHRvbSI6MH0sIlBhZGRpbmciOnsiJGlkIjoiNTAiLCJUb3AiOjAsIkxlZnQiOjAsIlJpZ2h0IjowLCJCb3R0b20iOjB9LCJCYWNrZ3JvdW5kIjp7IiRpZCI6IjUxIiwiQ29sb3IiOnsiJGlkIjoiNTIiLCJBIjoyNTUsIlIiOjE3OCwiRyI6MTc4LCJCIjoxNzh9fSwiSXNWaXNpYmxlIjp0cnVlLCJXaWR0aCI6MC4wLCJIZWlnaHQiOjAuMCwiQm9yZGVyU3R5bGUiOm51bGwsIlBhcmVudFN0eWxlIjpudWxsfSwiRGVmYXVsdE1pbGVzdG9uZVN0eWxlIjp7IiRpZCI6IjUzIiwiU2hhcGUiOjcsIkNvbm5lY3Rvck1hcmdpbiI6eyIkaWQiOiI1NCIsIlRvcCI6MCwiTGVmdCI6MiwiUmlnaHQiOjIsIkJvdHRvbSI6MH0sIkNvbm5lY3RvclN0eWxlIjp7IiRpZCI6IjU1IiwiTGluZUNvbG9yIjp7IiRpZCI6IjU2IiwiJHR5cGUiOiJOTFJFLkNvbW1vbi5Eb20uU29saWRDb2xvckJydXNoLCBOTFJFLkNvbW1vbiIsIkNvbG9yIjp7IiRpZCI6IjU3IiwiQSI6MTI3LCJSIjozMSwiRyI6NzMsIkIiOjEyNn19LCJMaW5lV2VpZ2h0IjoxLjAsIkxpbmVUeXBlIjowLCJQYXJlbnRTdHlsZSI6bnVsbH0sIklzQmVsb3dUaW1lYmFuZCI6ZmFsc2UsIlBvc2l0aW9uT25UYXNrIjowLCJIaWRlRGF0ZSI6ZmFsc2UsIlNoYXBlU2l6ZSI6MSwiU3BhY2luZyI6Mi4wLCJQYWRkaW5nIjp7IiRpZCI6IjU4IiwiVG9wIjo3LCJMZWZ0IjozLCJSaWdodCI6MCwiQm90dG9tIjoyfSwiU2hhcGVTdHlsZSI6eyIkaWQiOiI1OSIsIk1hcmdpbiI6eyIkaWQiOiI2MCIsIlRvcCI6MCwiTGVmdCI6MCwiUmlnaHQiOjAsIkJvdHRvbSI6MH0sIlBhZGRpbmciOnsiJGlkIjoiNjEiLCJUb3AiOjAsIkxlZnQiOjAsIlJpZ2h0IjowLCJCb3R0b20iOjB9LCJCYWNrZ3JvdW5kIjp7IiRpZCI6IjYyIiwiQ29sb3IiOnsiJGlkIjoiNjMiLCJBIjoyNTUsIlIiOjAsIkciOjExNCwiQiI6MTg4fX0sIklzVmlzaWJsZSI6dHJ1ZSwiV2lkdGgiOjE4LjAsIkhlaWdodCI6MjAuMCwiQm9yZGVyU3R5bGUiOnsiJGlkIjoiNjQiLCJMaW5lQ29sb3IiOnsiJGlkIjoiNjUiLCIkdHlwZSI6Ik5MUkUuQ29tbW9uLkRvbS5Tb2xpZENvbG9yQnJ1c2gsIE5MUkUuQ29tbW9uIiwiQ29sb3IiOnsiJGlkIjoiNjYiLCJBIjoyNTUsIlIiOjI1NSwiRyI6MCwiQiI6MH19LCJMaW5lV2VpZ2h0IjowLjAsIkxpbmVUeXBlIjowLCJQYXJlbnRTdHlsZSI6bnVsbH0sIlBhcmVudFN0eWxlIjpudWxsfSwiVGl0bGVTdHlsZSI6eyIkaWQiOiI2NyIsIkZvbnRTZXR0aW5ncyI6eyIkaWQiOiI2OCIsIkZvbnRTaXplIjoxMSwiRm9udE5hbWUiOiJDYWxpYnJpIiwiSXNCb2xkIjp0cnVlLCJJc0l0YWxpYyI6ZmFsc2UsIklzVW5kZXJsaW5lZCI6ZmFsc2UsIlBhcmVudFN0eWxlIjpudWxsfSwiQXV0b1NpemUiOjAsIkZvcmVncm91bmQiOnsiJGlkIjoiNjkiLCJDb2xvciI6eyIkaWQiOiI3MCIsIkEiOjI1NSwiUiI6MCwiRyI6MCwiQiI6MH19LCJNYXhXaWR0aCI6MjAwLjAsIk1heEhlaWdodCI6IkluZmluaXR5IiwiU21hcnRGb3JlZ3JvdW5kSXNBY3RpdmUiOmZhbHNlLCJIb3Jpem9udGFsQWxpZ25tZW50IjoxLCJWZXJ0aWNhbEFsaWdubWVudCI6MCwiU21hcnRGb3JlZ3JvdW5kIjpudWxsLCJCYWNrZ3JvdW5kRmlsbFR5cGUiOjAsIk1hcmdpbiI6eyIkaWQiOiI3MSIsIlRvcCI6MCwiTGVmdCI6MCwiUmlnaHQiOjAsIkJvdHRvbSI6MH0sIlBhZGRpbmciOnsiJGlkIjoiNzIiLCJUb3AiOjAsIkxlZnQiOjAsIlJpZ2h0IjowLCJCb3R0b20iOjB9LCJCYWNrZ3JvdW5kIjp7IiRpZCI6IjczIiwiQ29sb3IiOnsiJHJlZiI6IjIwIn19LCJJc1Zpc2libGUiOnRydWUsIldpZHRoIjowLjAsIkhlaWdodCI6MC4wLCJCb3JkZXJTdHlsZSI6bnVsbCwiUGFyZW50U3R5bGUiOm51bGx9LCJEYXRlU3R5bGUiOnsiJGlkIjoiNzQiLCJGb250U2V0dGluZ3MiOnsiJGlkIjoiNzUiLCJGb250U2l6ZSI6MTAsIkZvbnROYW1lIjoiQ2FsaWJyaSIsIklzQm9sZCI6ZmFsc2UsIklzSXRhbGljIjpmYWxzZSwiSXNVbmRlcmxpbmVkIjpmYWxzZSwiUGFyZW50U3R5bGUiOm51bGx9LCJBdXRvU2l6ZSI6MCwiRm9yZWdyb3VuZCI6eyIkaWQiOiI3NiIsIkNvbG9yIjp7IiRpZCI6Ijc3IiwiQSI6MjU1LCJSIjo2OCwiRyI6ODQsIkIiOjEwNn19LCJNYXhXaWR0aCI6MjAwLjAsIk1heEhlaWdodCI6IkluZmluaXR5IiwiU21hcnRGb3JlZ3JvdW5kSXNBY3RpdmUiOmZhbHNlLCJIb3Jpem9udGFsQWxpZ25tZW50IjowLCJWZXJ0aWNhbEFsaWdubWVudCI6MCwiU21hcnRGb3JlZ3JvdW5kIjpudWxsLCJCYWNrZ3JvdW5kRmlsbFR5cGUiOjAsIk1hcmdpbiI6eyIkaWQiOiI3OCIsIlRvcCI6MCwiTGVmdCI6MCwiUmlnaHQiOjAsIkJvdHRvbSI6MH0sIlBhZGRpbmciOnsiJGlkIjoiNzkiLCJUb3AiOjAsIkxlZnQiOjAsIlJpZ2h0IjowLCJCb3R0b20iOjB9LCJCYWNrZ3JvdW5kIjp7IiRpZCI6IjgwIiwiQ29sb3IiOnsiJHJlZiI6IjIwIn19LCJJc1Zpc2libGUiOnRydWUsIldpZHRoIjowLjAsIkhlaWdodCI6MC4wLCJCb3JkZXJTdHlsZSI6bnVsbCwiUGFyZW50U3R5bGUiOm51bGx9LCJEYXRlRm9ybWF0Ijp7IiRpZCI6IjgxIiwiRm9ybWF0U3RyaW5nIjoiTU1NIGQiLCJTZXBhcmF0b3IiOiIvIiwiVXNlSW50ZXJuYXRpb25hbERhdGVGb3JtYXQiOmZhbHNlLCJEYXRlSXNWaXNpYmxlIjp0cnVlLCJUaW1lSXNWaXNpYmxlIjpmYWxzZSwiSG91ckRpZ2l0cyI6MSwiQW1QbURlc2lnbmF0b3IiOjIsIlRyaW0wME1pbnV0ZXMiOmZhbHNlLCJMYXN0S25vd25WaXNpYmlsaXR5U3RhdGUiOm51bGx9LCJJc1Zpc2libGUiOnRydWUsIlBhcmVudFN0eWxlIjpudWxsfSwiRGVmYXVsdFRhc2tTdHlsZSI6eyIkaWQiOiI4MiIsIlNoYXBlIjowLCJTaGFwZVRoaWNrbmVzcyI6MiwiRHVyYXRpb25Gb3JtYXQiOjAsIkluY2x1ZGVOb25Xb3JraW5nRGF5c0luRHVyYXRpb24iOmZhbHNlLCJQZXJjZW50YWdlQ29tcGxldGVTdHlsZSI6eyIkaWQiOiI4MyIsIkZvbnRTZXR0aW5ncyI6eyIkaWQiOiI4NCIsIkZvbnRTaXplIjoxMCwiRm9udE5hbWUiOiJDYWxpYnJpIiwiSXNCb2xkIjpmYWxzZSwiSXNJdGFsaWMiOmZhbHNlLCJJc1VuZGVybGluZWQiOmZhbHNlLCJQYXJlbnRTdHlsZSI6bnVsbH0sIkF1dG9TaXplIjowLCJGb3JlZ3JvdW5kIjp7IiRpZCI6Ijg1IiwiQ29sb3IiOnsiJGlkIjoiODYiLCJBIjoyNTUsIlIiOjIzNywiRyI6MTI1LCJCIjo0OX19LCJNYXhXaWR0aCI6MjAwLjAsIk1heEhlaWdodCI6IkluZmluaXR5IiwiU21hcnRGb3JlZ3JvdW5kSXNBY3RpdmUiOmZhbHNlLCJIb3Jpem9udGFsQWxpZ25tZW50IjowLCJWZXJ0aWNhbEFsaWdubWVudCI6MCwiU21hcnRGb3JlZ3JvdW5kIjpudWxsLCJCYWNrZ3JvdW5kRmlsbFR5cGUiOjAsIk1hcmdpbiI6eyIkaWQiOiI4NyIsIlRvcCI6MCwiTGVmdCI6MCwiUmlnaHQiOjAsIkJvdHRvbSI6MH0sIlBhZGRpbmciOnsiJGlkIjoiODgiLCJUb3AiOjAsIkxlZnQiOjAsIlJpZ2h0IjowLCJCb3R0b20iOjB9LCJCYWNrZ3JvdW5kIjp7IiRpZCI6Ijg5IiwiQ29sb3IiOnsiJHJlZiI6IjIwIn19LCJJc1Zpc2libGUiOnRydWUsIldpZHRoIjowLjAsIkhlaWdodCI6MC4wLCJCb3JkZXJTdHlsZSI6bnVsbCwiUGFyZW50U3R5bGUiOm51bGx9LCJEdXJhdGlvblN0eWxlIjp7IiRpZCI6IjkwIiwiRm9udFNldHRpbmdzIjp7IiRpZCI6IjkxIiwiRm9udFNpemUiOjEwLCJGb250TmFtZSI6IkNhbGlicmkiLCJJc0JvbGQiOmZhbHNlLCJJc0l0YWxpYyI6ZmFsc2UsIklzVW5kZXJsaW5lZCI6ZmFsc2UsIlBhcmVudFN0eWxlIjpudWxsfSwiQXV0b1NpemUiOjAsIkZvcmVncm91bmQiOnsiJGlkIjoiOTIiLCJDb2xvciI6eyIkaWQiOiI5MyIsIkEiOjI1NSwiUiI6MjM3LCJHIjoxMjUsIkIiOjQ5fX0sIk1heFdpZHRoIjoyMDAuMCwiTWF4SGVpZ2h0IjoiSW5maW5pdHkiLCJTbWFydEZvcmVncm91bmRJc0FjdGl2ZSI6ZmFsc2UsIkhvcml6b250YWxBbGlnbm1lbnQiOjAsIlZlcnRpY2FsQWxpZ25tZW50IjowLCJTbWFydEZvcmVncm91bmQiOm51bGwsIkJhY2tncm91bmRGaWxsVHlwZSI6MCwiTWFyZ2luIjp7IiRpZCI6Ijk0IiwiVG9wIjowLCJMZWZ0IjowLCJSaWdodCI6MCwiQm90dG9tIjowfSwiUGFkZGluZyI6eyIkaWQiOiI5NSIsIlRvcCI6MCwiTGVmdCI6MCwiUmlnaHQiOjAsIkJvdHRvbSI6MH0sIkJhY2tncm91bmQiOnsiJGlkIjoiOTYiLCJDb2xvciI6eyIkcmVmIjoiMjAifX0sIklzVmlzaWJsZSI6dHJ1ZSwiV2lkdGgiOjAuMCwiSGVpZ2h0IjowLjAsIkJvcmRlclN0eWxlIjpudWxsLCJQYXJlbnRTdHlsZSI6bnVsbH0sIkhvcml6b250YWxDb25uZWN0b3JTdHlsZSI6eyIkaWQiOiI5NyIsIkxpbmVDb2xvciI6eyIkaWQiOiI5OCIsIiR0eXBlIjoiTkxSRS5Db21tb24uRG9tLlNvbGlkQ29sb3JCcnVzaCwgTkxSRS5Db21tb24iLCJDb2xvciI6eyIkaWQiOiI5OSIsIkEiOjI1NSwiUiI6MjA0LCJHIjoyMDQsIkIiOjIwNH19LCJMaW5lV2VpZ2h0IjoxLjAsIkxpbmVUeXBlIjowLCJQYXJlbnRTdHlsZSI6bnVsbH0sIlZlcnRpY2FsQ29ubmVjdG9yU3R5bGUiOnsiJGlkIjoiMTAwIiwiTGluZUNvbG9yIjp7IiRpZCI6IjEwMSIsIiR0eXBlIjoiTkxSRS5Db21tb24uRG9tLlNvbGlkQ29sb3JCcnVzaCwgTkxSRS5Db21tb24iLCJDb2xvciI6eyIkaWQiOiIxMDIiLCJBIjoyNTUsIlIiOjIwNCwiRyI6MjA0LCJCIjoyMDR9fSwiTGluZVdlaWdodCI6MS4wLCJMaW5lVHlwZSI6MCwiUGFyZW50U3R5bGUiOm51bGx9LCJNYXJnaW4iOm51bGwsIlN0YXJ0RGF0ZVBvc2l0aW9uIjo0LCJFbmREYXRlUG9zaXRpb24iOjQsIkRhdGVJc1Zpc2libGUiOnRydWUsIlRpdGxlUG9zaXRpb24iOjIsIkR1cmF0aW9uUG9zaXRpb24iOjYsIlBlcmNlbnRhZ2VDb21wbGV0ZWRQb3NpdGlvbiI6NiwiU3BhY2luZyI6NSwiSXNCZWxvd1RpbWViYW5kIjpmYWxzZSwiUGVyY2VudGFnZUNvbXBsZXRlU2hhcGVPcGFjaXR5IjozNSwiU2hhcGVTdHlsZSI6eyIkaWQiOiIxMDMiLCJNYXJnaW4iOnsiJGlkIjoiMTA0IiwiVG9wIjowLCJMZWZ0Ijo0LCJSaWdodCI6NCwiQm90dG9tIjowfSwiUGFkZGluZyI6eyIkaWQiOiIxMDUiLCJUb3AiOjAsIkxlZnQiOjAsIlJpZ2h0IjowLCJCb3R0b20iOjB9LCJCYWNrZ3JvdW5kIjp7IiRpZCI6IjEwNiIsIkNvbG9yIjp7IiRpZCI6IjEwNyIsIkEiOjI1NSwiUiI6MCwiRyI6MTE0LCJCIjoxODh9fSwiSXNWaXNpYmxlIjp0cnVlLCJXaWR0aCI6MC4wLCJIZWlnaHQiOjIyLjAsIkJvcmRlclN0eWxlIjp7IiRpZCI6IjEwOCIsIkxpbmVDb2xvciI6eyIkaWQiOiIxMDkiLCIkdHlwZSI6Ik5MUkUuQ29tbW9uLkRvbS5Tb2xpZENvbG9yQnJ1c2gsIE5MUkUuQ29tbW9uIiwiQ29sb3IiOnsiJGlkIjoiMTEwIiwiQSI6MjU1LCJSIjoyNTUsIkciOjAsIkIiOjB9fSwiTGluZVdlaWdodCI6MC4wLCJMaW5lVHlwZSI6MCwiUGFyZW50U3R5bGUiOm51bGx9LCJQYXJlbnRTdHlsZSI6bnVsbH0sIlRpdGxlU3R5bGUiOnsiJGlkIjoiMTExIiwiRm9udFNldHRpbmdzIjp7IiRpZCI6IjExMiIsIkZvbnRTaXplIjoxMSwiRm9udE5hbWUiOiJDYWxpYnJpIiwiSXNCb2xkIjp0cnVlLCJJc0l0YWxpYyI6ZmFsc2UsIklzVW5kZXJsaW5lZCI6ZmFsc2UsIlBhcmVudFN0eWxlIjpudWxsfSwiQXV0b1NpemUiOjAsIkZvcmVncm91bmQiOnsiJGlkIjoiMTEzIiwiQ29sb3IiOnsiJGlkIjoiMTE0IiwiQSI6MjU1LCJSIjowLCJHIjowLCJCIjowfX0sIk1heFdpZHRoIjo5NjAuMCwiTWF4SGVpZ2h0IjoiSW5maW5pdHkiLCJTbWFydEZvcmVncm91bmRJc0FjdGl2ZSI6ZmFsc2UsIkhvcml6b250YWxBbGlnbm1lbnQiOjEsIlZlcnRpY2FsQWxpZ25tZW50IjowLCJTbWFydEZvcmVncm91bmQiOm51bGwsIkJhY2tncm91bmRGaWxsVHlwZSI6MCwiTWFyZ2luIjp7IiRpZCI6IjExNSIsIlRvcCI6MCwiTGVmdCI6MCwiUmlnaHQiOjAsIkJvdHRvbSI6MH0sIlBhZGRpbmciOnsiJGlkIjoiMTE2IiwiVG9wIjowLCJMZWZ0IjowLCJSaWdodCI6MCwiQm90dG9tIjowfSwiQmFja2dyb3VuZCI6eyIkaWQiOiIxMTciLCJDb2xvciI6eyIkcmVmIjoiMjAifX0sIklzVmlzaWJsZSI6dHJ1ZSwiV2lkdGgiOjAuMCwiSGVpZ2h0IjowLjAsIkJvcmRlclN0eWxlIjpudWxsLCJQYXJlbnRTdHlsZSI6bnVsbH0sIkRhdGVTdHlsZSI6eyIkaWQiOiIxMTgiLCJGb250U2V0dGluZ3MiOnsiJGlkIjoiMTE5IiwiRm9udFNpemUiOjEwLCJGb250TmFtZSI6IkNhbGlicmkiLCJJc0JvbGQiOmZhbHNlLCJJc0l0YWxpYyI6ZmFsc2UsIklzVW5kZXJsaW5lZCI6ZmFsc2UsIlBhcmVudFN0eWxlIjpudWxsfSwiQXV0b1NpemUiOjAsIkZvcmVncm91bmQiOnsiJGlkIjoiMTIwIiwiQ29sb3IiOnsiJGlkIjoiMTIxIiwiQSI6MjU1LCJSIjo2OCwiRyI6ODQsIkIiOjEwNn19LCJNYXhXaWR0aCI6MjAwLjAsIk1heEhlaWdodCI6IkluZmluaXR5IiwiU21hcnRGb3JlZ3JvdW5kSXNBY3RpdmUiOmZhbHNlLCJIb3Jpem9udGFsQWxpZ25tZW50IjowLCJWZXJ0aWNhbEFsaWdubWVudCI6MCwiU21hcnRGb3JlZ3JvdW5kIjpudWxsLCJCYWNrZ3JvdW5kRmlsbFR5cGUiOjAsIk1hcmdpbiI6eyIkaWQiOiIxMjIiLCJUb3AiOjAsIkxlZnQiOjAsIlJpZ2h0IjowLCJCb3R0b20iOjB9LCJQYWRkaW5nIjp7IiRpZCI6IjEyMyIsIlRvcCI6MCwiTGVmdCI6MCwiUmlnaHQiOjAsIkJvdHRvbSI6MH0sIkJhY2tncm91bmQiOnsiJGlkIjoiMTI0IiwiQ29sb3IiOnsiJHJlZiI6IjIwIn19LCJJc1Zpc2libGUiOnRydWUsIldpZHRoIjowLjAsIkhlaWdodCI6MC4wLCJCb3JkZXJTdHlsZSI6bnVsbCwiUGFyZW50U3R5bGUiOm51bGx9LCJEYXRlRm9ybWF0Ijp7IiRpZCI6IjEyNSIsIkZvcm1hdFN0cmluZyI6Ik1NTSBkIiwiU2VwYXJhdG9yIjoiLyIsIlVzZUludGVybmF0aW9uYWxEYXRlRm9ybWF0IjpmYWxzZSwiRGF0ZUlzVmlzaWJsZSI6dHJ1ZSwiVGltZUlzVmlzaWJsZSI6ZmFsc2UsIkhvdXJEaWdpdHMiOjEsIkFtUG1EZXNpZ25hdG9yIjoyLCJUcmltMDBNaW51dGVzIjpmYWxzZSwiTGFzdEtub3duVmlzaWJpbGl0eVN0YXRlIjpudWxsfSwiSXNWaXNpYmxlIjp0cnVlLCJQYXJlbnRTdHlsZSI6bnVsbCwiX2V4cGxpY2l0bHlTZXQiOnsiJGlkIjoiMTI2IiwiU2hhcGVTdHlsZSI6ZmFsc2UsIlRpdGxlU3R5bGUiOmZhbHNlLCJEYXRlU3R5bGUiOmZhbHNlLCJIb3Jpem9udGFsQ29ubmVjdG9yU3R5bGUiOmZhbHNlLCJWZXJ0aWNhbENvbm5lY3RvclN0eWxlIjpmYWxzZSwiUGVyY2VudGFnZUNvbXBsZXRlU2hhcGVPcGFjaXR5IjpmYWxzZSwiRHVyYXRpb25Gb3JtYXQiOmZhbHNlLCJEdXJhdGlvblBvc2l0aW9uIjpmYWxzZSwiRW5kRGF0ZVBvc2l0aW9uIjpmYWxzZSwiSXNCZWxvd1RpbWViYW5kIjpmYWxzZSwiUGVyY2VudGFnZUNvbXBsZXRlZFBvc2l0aW9uIjpmYWxzZSwiU2hhcGUiOmZhbHNlLCJTaGFwZVRoaWNrbmVzcyI6ZmFsc2UsIlNwYWNpbmciOmZhbHNlLCJTdGFydERhdGVQb3NpdGlvbiI6ZmFsc2UsIlRpdGxlUG9zaXRpb24iOmZhbHNlLCJEYXRlRm9ybWF0IjpmYWxzZSwiSXNWaXNpYmxlIjpmYWxzZSwiTWFyZ2luIjpmYWxzZX19LCJHcmlkbGluZVBhbmVsU3R5bGUiOnsiJGlkIjoiMTI3IiwiR3JpZGxpbmVTdHlsZSI6eyIkaWQiOiIxMjgiLCJMaW5lQ29sb3IiOnsiJGlkIjoiMTI5IiwiJHR5cGUiOiJOTFJFLkNvbW1vbi5Eb20uU29saWRDb2xvckJydXNoLCBOTFJFLkNvbW1vbiIsIkNvbG9yIjp7IiRpZCI6IjEzMCIsIkEiOjM4LCJSIjo5MSwiRyI6MTU1LCJCIjoyMTN9fSwiTGluZVdlaWdodCI6MS4wLCJMaW5lVHlwZSI6MCwiUGFyZW50U3R5bGUiOm51bGx9LCJNYXJnaW4iOnsiJGlkIjoiMTMxIiwiVG9wIjowLCJMZWZ0IjowLCJSaWdodCI6MCwiQm90dG9tIjowfSwiUGFkZGluZyI6eyIkaWQiOiIxMzIiLCJUb3AiOjAsIkxlZnQiOjAsIlJpZ2h0IjowLCJCb3R0b20iOjB9LCJCYWNrZ3JvdW5kIjpudWxsLCJJc1Zpc2libGUiOnRydWUsIldpZHRoIjowLjAsIkhlaWdodCI6MC4wLCJCb3JkZXJTdHlsZSI6eyIkaWQiOiIxMzMiLCJMaW5lQ29sb3IiOm51bGwsIkxpbmVXZWlnaHQiOjAuMCwiTGluZVR5cGUiOjAsIlBhcmVudFN0eWxlIjpudWxsfSwiUGFyZW50U3R5bGUiOm51bGx9LCJTaG93RWxhcHNlZFRpbWVHcmFkaWVudFN0eWxlIjp0cnVlLCJEZWZhdWx0U3dpbWxhbmVTdHlsZSI6eyIkaWQiOiIxMzQiLCJIZWFkZXJTdHlsZSI6eyIkaWQiOiIxMzUiLCJUZXh0U3R5bGUiOnsiJGlkIjoiMTM2IiwiRm9udFNldHRpbmdzIjp7IiRpZCI6IjEzNyIsIkZvbnRTaXplIjoxMiwiRm9udE5hbWUiOiJDYWxpYnJpIiwiSXNCb2xkIjpmYWxzZSwiSXNJdGFsaWMiOmZhbHNlLCJJc1VuZGVybGluZWQiOmZhbHNlLCJQYXJlbnRTdHlsZSI6bnVsbH0sIkF1dG9TaXplIjowLCJGb3JlZ3JvdW5kIjp7IiRpZCI6IjEzOCIsIkNvbG9yIjp7IiRpZCI6IjEzOSIsIkEiOjI1NSwiUiI6MzIsIkciOjU2LCJCIjoxMDB9fSwiTWF4V2lkdGgiOjAuMCwiTWF4SGVpZ2h0IjowLjAsIlNtYXJ0Rm9yZWdyb3VuZElzQWN0aXZlIjpmYWxzZSwiSG9yaXpvbnRhbEFsaWdubWVudCI6MCwiVmVydGljYWxBbGlnbm1lbnQiOjAsIlNtYXJ0Rm9yZWdyb3VuZCI6bnVsbCwiQmFja2dyb3VuZEZpbGxUeXBlIjowLCJNYXJnaW4iOnsiJGlkIjoiMTQwIiwiVG9wIjowLCJMZWZ0IjowLCJSaWdodCI6MCwiQm90dG9tIjowfSwiUGFkZGluZyI6eyIkaWQiOiIxNDEiLCJUb3AiOjAsIkxlZnQiOjAsIlJpZ2h0IjowLCJCb3R0b20iOjB9LCJCYWNrZ3JvdW5kIjpudWxsLCJJc1Zpc2libGUiOmZhbHNlLCJXaWR0aCI6MC4wLCJIZWlnaHQiOjAuMCwiQm9yZGVyU3R5bGUiOm51bGwsIlBhcmVudFN0eWxlIjpudWxsfSwiUmVjdGFuZ2xlU3R5bGUiOnsiJGlkIjoiMTQyIiwiTWFyZ2luIjp7IiRpZCI6IjE0MyIsIlRvcCI6MCwiTGVmdCI6MCwiUmlnaHQiOjAsIkJvdHRvbSI6MH0sIlBhZGRpbmciOnsiJGlkIjoiMTQ0IiwiVG9wIjowLCJMZWZ0IjowLCJSaWdodCI6MCwiQm90dG9tIjowfSwiQmFja2dyb3VuZCI6eyIkaWQiOiIxNDUiLCJDb2xvciI6eyIkaWQiOiIxNDYiLCJBIjoxMjcsIlIiOjkxLCJHIjoxNTUsIkIiOjIxM319LCJJc1Zpc2libGUiOmZhbHNlLCJXaWR0aCI6MC4wLCJIZWlnaHQiOjAuMCwiQm9yZGVyU3R5bGUiOnsiJGlkIjoiMTQ3IiwiTGluZUNvbG9yIjp7IiRpZCI6IjE0OCIsIiR0eXBlIjoiTkxSRS5Db21tb24uRG9tLlNvbGlkQ29sb3JCcnVzaCwgTkxSRS5Db21tb24iLCJDb2xvciI6eyIkaWQiOiIxNDkiLCJBIjoyNTUsIlIiOjI1NSwiRyI6MCwiQiI6MH19LCJMaW5lV2VpZ2h0IjowLjAsIkxpbmVUeXBlIjowLCJQYXJlbnRTdHlsZSI6bnVsbH0sIlBhcmVudFN0eWxlIjpudWxsfSwiTWFyZ2luIjp7IiRpZCI6IjE1MCIsIlRvcCI6MCwiTGVmdCI6MCwiUmlnaHQiOjAsIkJvdHRvbSI6MH0sIlBhZGRpbmciOnsiJGlkIjoiMTUxIiwiVG9wIjowLCJMZWZ0IjowLCJSaWdodCI6MCwiQm90dG9tIjowfSwiQmFja2dyb3VuZCI6bnVsbCwiSXNWaXNpYmxlIjp0cnVlLCJXaWR0aCI6MC4wLCJIZWlnaHQiOjAuMCwiQm9yZGVyU3R5bGUiOm51bGwsIlBhcmVudFN0eWxlIjpudWxsfSwiQmFja2dyb3VuZFN0eWxlIjp7IiRpZCI6IjE1MiIsIk1hcmdpbiI6eyIkaWQiOiIxNTMiLCJUb3AiOjAsIkxlZnQiOjAsIlJpZ2h0IjowLCJCb3R0b20iOjB9LCJQYWRkaW5nIjp7IiRpZCI6IjE1NCIsIlRvcCI6MCwiTGVmdCI6MCwiUmlnaHQiOjAsIkJvdHRvbSI6MH0sIkJhY2tncm91bmQiOnsiJGlkIjoiMTU1IiwiQ29sb3IiOnsiJGlkIjoiMTU2IiwiQSI6MzgsIlIiOjkxLCJHIjoxNTUsIkIiOjIxM319LCJJc1Zpc2libGUiOnRydWUsIldpZHRoIjowLjAsIkhlaWdodCI6MC4wLCJCb3JkZXJTdHlsZSI6eyIkaWQiOiIxNTciLCJMaW5lQ29sb3IiOnsiJGlkIjoiMTU4IiwiJHR5cGUiOiJOTFJFLkNvbW1vbi5Eb20uU29saWRDb2xvckJydXNoLCBOTFJFLkNvbW1vbiIsIkNvbG9yIjp7IiRpZCI6IjE1OSIsIkEiOjI1NSwiUiI6MjU1LCJHIjowLCJCIjowfX0sIkxpbmVXZWlnaHQiOjAuMCwiTGluZVR5cGUiOjAsIlBhcmVudFN0eWxlIjpudWxsfSwiUGFyZW50U3R5bGUiOm51bGx9LCJJc0Fib3ZlVGltZWJhbmQiOmZhbHNlLCJNYXJnaW4iOnsiJGlkIjoiMTYwIiwiVG9wIjowLCJMZWZ0IjowLCJSaWdodCI6MCwiQm90dG9tIjowfSwiUGFkZGluZyI6eyIkaWQiOiIxNjEiLCJUb3AiOjAsIkxlZnQiOjAsIlJpZ2h0IjowLCJCb3R0b20iOjB9LCJJc1Zpc2libGUiOnRydWUsIldpZHRoIjowLjAsIkhlaWdodCI6MC4wLCJCb3JkZXJTdHlsZSI6bnVsbCwiUGFyZW50U3R5bGUiOm51bGx9fSwiU2NhbGUiOnsiJGlkIjoiMTYyIiwiU3RhcnREYXRlIjoiMjAyMC0wMy0wMVQwMDowMDowMCIsIkVuZERhdGUiOiIyMDIwLTA2LTMwVDIzOjU5OjAwIiwiRm9ybWF0IjoiTU1NIiwiVHlwZSI6MiwiQXV0b0RhdGVSYW5nZSI6ZmFsc2UsIldvcmtpbmdEYXlzIjozMSwiVG9kYXlNYXJrZXJUZXh0IjoiVG9kYXkiLCJBdXRvU2NhbGVUeXBlIjp0cnVlfSwiTWlsZXN0b25lcyI6W10sIlRhc2tzIjpbeyIkaWQiOiIxNjMiLCJHcm91cE5hbWUiOm51bGwsIlN0YXJ0RGF0ZSI6IjIwMjAtMDMtMDhUMDA6MDA6MDAiLCJFbmREYXRlIjoiMjAyMC0wNS0wNFQyMzo1OTowMCIsIlBlcmNlbnRhZ2VDb21wbGV0ZSI6bnVsbCwiU3R5bGUiOnsiJGlkIjoiMTY0IiwiU2hhcGUiOjYsIlNoYXBlVGhpY2tuZXNzIjoyLCJEdXJhdGlvbkZvcm1hdCI6MCwiSW5jbHVkZU5vbldvcmtpbmdEYXlzSW5EdXJhdGlvbiI6ZmFsc2UsIlBlcmNlbnRhZ2VDb21wbGV0ZVN0eWxlIjp7IiRpZCI6IjE2NSIsIkZvbnRTZXR0aW5ncyI6eyIkaWQiOiIxNjYiLCJGb250U2l6ZSI6MTAsIkZvbnROYW1lIjoiQ2FsaWJyaSIsIklzQm9sZCI6ZmFsc2UsIklzSXRhbGljIjpmYWxzZSwiSXNVbmRlcmxpbmVkIjpmYWxzZSwiUGFyZW50U3R5bGUiOm51bGx9LCJBdXRvU2l6ZSI6MCwiRm9yZWdyb3VuZCI6eyIkcmVmIjoiODUifSwiTWF4V2lkdGgiOjIwMC4wLCJNYXhIZWlnaHQiOiJJbmZpbml0eSIsIlNtYXJ0Rm9yZWdyb3VuZElzQWN0aXZlIjpmYWxzZSwiSG9yaXpvbnRhbEFsaWdubWVudCI6MCwiVmVydGljYWxBbGlnbm1lbnQiOjAsIlNtYXJ0Rm9yZWdyb3VuZCI6bnVsbCwiQmFja2dyb3VuZEZpbGxUeXBlIjowLCJNYXJnaW4iOnsiJGlkIjoiMTY3IiwiVG9wIjowLCJMZWZ0IjowLCJSaWdodCI6MCwiQm90dG9tIjowfSwiUGFkZGluZyI6eyIkaWQiOiIxNjgiLCJUb3AiOjAsIkxlZnQiOjAsIlJpZ2h0IjowLCJCb3R0b20iOjB9LCJCYWNrZ3JvdW5kIjp7IiRpZCI6IjE2OSIsIkNvbG9yIjp7IiRpZCI6IjE3MCIsIkEiOjg5LCJSIjowLCJHIjowLCJCIjowfX0sIklzVmlzaWJsZSI6dHJ1ZSwiV2lkdGgiOjAuMCwiSGVpZ2h0IjowLjAsIkJvcmRlclN0eWxlIjp7IiRpZCI6IjE3MSIsIkxpbmVDb2xvciI6bnVsbCwiTGluZVdlaWdodCI6MC4wLCJMaW5lVHlwZSI6MCwiUGFyZW50U3R5bGUiOm51bGx9LCJQYXJlbnRTdHlsZSI6bnVsbH0sIkR1cmF0aW9uU3R5bGUiOnsiJGlkIjoiMTcyIiwiRm9udFNldHRpbmdzIjp7IiRpZCI6IjE3MyIsIkZvbnRTaXplIjoxMCwiRm9udE5hbWUiOiJDYWxpYnJpIiwiSXNCb2xkIjpmYWxzZSwiSXNJdGFsaWMiOmZhbHNlLCJJc1VuZGVybGluZWQiOmZhbHNlLCJQYXJlbnRTdHlsZSI6bnVsbH0sIkF1dG9TaXplIjowLCJGb3JlZ3JvdW5kIjp7IiRpZCI6IjE3NCIsIkNvbG9yIjp7IiRpZCI6IjE3NSIsIkEiOjI1NSwiUiI6MjM3LCJHIjoxMjUsIkIiOjQ5fX0sIk1heFdpZHRoIjoyMDAuMCwiTWF4SGVpZ2h0IjoiSW5maW5pdHkiLCJTbWFydEZvcmVncm91bmRJc0FjdGl2ZSI6ZmFsc2UsIkhvcml6b250YWxBbGlnbm1lbnQiOjAsIlZlcnRpY2FsQWxpZ25tZW50IjowLCJTbWFydEZvcmVncm91bmQiOm51bGwsIkJhY2tncm91bmRGaWxsVHlwZSI6MCwiTWFyZ2luIjp7IiRpZCI6IjE3NiIsIlRvcCI6MCwiTGVmdCI6MCwiUmlnaHQiOjAsIkJvdHRvbSI6MH0sIlBhZGRpbmciOnsiJGlkIjoiMTc3IiwiVG9wIjowLCJMZWZ0IjowLCJSaWdodCI6MCwiQm90dG9tIjowfSwiQmFja2dyb3VuZCI6eyIkaWQiOiIxNzgiLCJDb2xvciI6eyIkcmVmIjoiMTcwIn19LCJJc1Zpc2libGUiOnRydWUsIldpZHRoIjowLjAsIkhlaWdodCI6MC4wLCJCb3JkZXJTdHlsZSI6eyIkaWQiOiIxNzkiLCJMaW5lQ29sb3IiOm51bGwsIkxpbmVXZWlnaHQiOjAuMCwiTGluZVR5cGUiOjAsIlBhcmVudFN0eWxlIjpudWxsfSwiUGFyZW50U3R5bGUiOm51bGx9LCJIb3Jpem9udGFsQ29ubmVjdG9yU3R5bGUiOnsiJGlkIjoiMTgwIiwiTGluZUNvbG9yIjp7IiRpZCI6IjE4MSIsIiR0eXBlIjoiTkxSRS5Db21tb24uRG9tLlNvbGlkQ29sb3JCcnVzaCwgTkxSRS5Db21tb24iLCJDb2xvciI6eyIkaWQiOiIxODIiLCJBIjoyNTUsIlIiOjIwNCwiRyI6MjA0LCJCIjoyMDR9fSwiTGluZVdlaWdodCI6MS4wLCJMaW5lVHlwZSI6MCwiUGFyZW50U3R5bGUiOm51bGx9LCJWZXJ0aWNhbENvbm5lY3RvclN0eWxlIjp7IiRpZCI6IjE4MyIsIkxpbmVDb2xvciI6eyIkaWQiOiIxODQiLCIkdHlwZSI6Ik5MUkUuQ29tbW9uLkRvbS5Tb2xpZENvbG9yQnJ1c2gsIE5MUkUuQ29tbW9uIiwiQ29sb3IiOnsiJGlkIjoiMTg1IiwiQSI6MjU1LCJSIjoyMDQsIkciOjIwNCwiQiI6MjA0fX0sIkxpbmVXZWlnaHQiOjEuMCwiTGluZVR5cGUiOjAsIlBhcmVudFN0eWxlIjpudWxsfSwiTWFyZ2luIjpudWxsLCJTdGFydERhdGVQb3NpdGlvbiI6NCwiRW5kRGF0ZVBvc2l0aW9uIjo0LCJEYXRlSXNWaXNpYmxlIjp0cnVlLCJUaXRsZVBvc2l0aW9uIjoyLCJEdXJhdGlvblBvc2l0aW9uIjo2LCJQZXJjZW50YWdlQ29tcGxldGVkUG9zaXRpb24iOjYsIlNwYWNpbmciOjUsIklzQmVsb3dUaW1lYmFuZCI6ZmFsc2UsIlBlcmNlbnRhZ2VDb21wbGV0ZVNoYXBlT3BhY2l0eSI6MzUsIlNoYXBlU3R5bGUiOnsiJGlkIjoiMTg2IiwiTWFyZ2luIjp7IiRpZCI6IjE4NyIsIlRvcCI6MCwiTGVmdCI6NCwiUmlnaHQiOjQsIkJvdHRvbSI6MH0sIlBhZGRpbmciOnsiJGlkIjoiMTg4IiwiVG9wIjowLCJMZWZ0IjowLCJSaWdodCI6MCwiQm90dG9tIjowfSwiQmFja2dyb3VuZCI6eyIkaWQiOiIxODkiLCJDb2xvciI6eyIkaWQiOiIxOTAiLCJBIjoyNTUsIlIiOjMxLCJHIjo2NCwiQiI6MTIyfX0sIklzVmlzaWJsZSI6dHJ1ZSwiV2lkdGgiOjAuMCwiSGVpZ2h0IjoyMi4wLCJCb3JkZXJTdHlsZSI6eyIkaWQiOiIxOTEiLCJMaW5lQ29sb3IiOnsiJGlkIjoiMTkyIiwiJHR5cGUiOiJOTFJFLkNvbW1vbi5Eb20uU29saWRDb2xvckJydXNoLCBOTFJFLkNvbW1vbiIsIkNvbG9yIjp7IiRpZCI6IjE5MyIsIkEiOjI1NSwiUiI6MjU1LCJHIjowLCJCIjowfX0sIkxpbmVXZWlnaHQiOjAuMCwiTGluZVR5cGUiOjAsIlBhcmVudFN0eWxlIjpudWxsfSwiUGFyZW50U3R5bGUiOm51bGx9LCJUaXRsZVN0eWxlIjp7IiRpZCI6IjE5NCIsIkZvbnRTZXR0aW5ncyI6eyIkaWQiOiIxOTUiLCJGb250U2l6ZSI6MTEsIkZvbnROYW1lIjoiQ2FsaWJyaSIsIklzQm9sZCI6dHJ1ZSwiSXNJdGFsaWMiOmZhbHNlLCJJc1VuZGVybGluZWQiOmZhbHNlLCJQYXJlbnRTdHlsZSI6bnVsbH0sIkF1dG9TaXplIjowLCJGb3JlZ3JvdW5kIjp7IiRpZCI6IjE5NiIsIkNvbG9yIjp7IiRpZCI6IjE5NyIsIkEiOjI1NSwiUiI6MCwiRyI6MCwiQiI6MH19LCJNYXhXaWR0aCI6OTYwLjAsIk1heEhlaWdodCI6IkluZmluaXR5IiwiU21hcnRGb3JlZ3JvdW5kSXNBY3RpdmUiOmZhbHNlLCJIb3Jpem9udGFsQWxpZ25tZW50IjoxLCJWZXJ0aWNhbEFsaWdubWVudCI6MCwiU21hcnRGb3JlZ3JvdW5kIjpudWxsLCJCYWNrZ3JvdW5kRmlsbFR5cGUiOjAsIk1hcmdpbiI6eyIkaWQiOiIxOTgiLCJUb3AiOjAsIkxlZnQiOjAsIlJpZ2h0IjowLCJCb3R0b20iOjB9LCJQYWRkaW5nIjp7IiRpZCI6IjE5OSIsIlRvcCI6MCwiTGVmdCI6MCwiUmlnaHQiOjAsIkJvdHRvbSI6MH0sIkJhY2tncm91bmQiOnsiJGlkIjoiMjAwIiwiQ29sb3IiOnsiJHJlZiI6IjE3MCJ9fSwiSXNWaXNpYmxlIjp0cnVlLCJXaWR0aCI6MC4wLCJIZWlnaHQiOjAuMCwiQm9yZGVyU3R5bGUiOnsiJGlkIjoiMjAxIiwiTGluZUNvbG9yIjpudWxsLCJMaW5lV2VpZ2h0IjowLjAsIkxpbmVUeXBlIjowLCJQYXJlbnRTdHlsZSI6bnVsbH0sIlBhcmVudFN0eWxlIjpudWxsfSwiRGF0ZVN0eWxlIjp7IiRpZCI6IjIwMiIsIkZvbnRTZXR0aW5ncyI6eyIkaWQiOiIyMDMiLCJGb250U2l6ZSI6MTAsIkZvbnROYW1lIjoiQ2FsaWJyaSIsIklzQm9sZCI6ZmFsc2UsIklzSXRhbGljIjpmYWxzZSwiSXNVbmRlcmxpbmVkIjpmYWxzZSwiUGFyZW50U3R5bGUiOm51bGx9LCJBdXRvU2l6ZSI6MCwiRm9yZWdyb3VuZCI6eyIkaWQiOiIyMDQiLCJDb2xvciI6eyIkaWQiOiIyMDUiLCJBIjoyNTUsIlIiOjY4LCJHIjo4NCwiQiI6MTA2fX0sIk1heFdpZHRoIjoyMDAuMCwiTWF4SGVpZ2h0IjoiSW5maW5pdHkiLCJTbWFydEZvcmVncm91bmRJc0FjdGl2ZSI6ZmFsc2UsIkhvcml6b250YWxBbGlnbm1lbnQiOjAsIlZlcnRpY2FsQWxpZ25tZW50IjowLCJTbWFydEZvcmVncm91bmQiOm51bGwsIkJhY2tncm91bmRGaWxsVHlwZSI6MCwiTWFyZ2luIjp7IiRpZCI6IjIwNiIsIlRvcCI6MCwiTGVmdCI6MCwiUmlnaHQiOjAsIkJvdHRvbSI6MH0sIlBhZGRpbmciOnsiJGlkIjoiMjA3IiwiVG9wIjowLCJMZWZ0IjowLCJSaWdodCI6MCwiQm90dG9tIjowfSwiQmFja2dyb3VuZCI6eyIkaWQiOiIyMDgiLCJDb2xvciI6eyIkcmVmIjoiMTcwIn19LCJJc1Zpc2libGUiOnRydWUsIldpZHRoIjowLjAsIkhlaWdodCI6MC4wLCJCb3JkZXJTdHlsZSI6eyIkaWQiOiIyMDkiLCJMaW5lQ29sb3IiOm51bGwsIkxpbmVXZWlnaHQiOjAuMCwiTGluZVR5cGUiOjAsIlBhcmVudFN0eWxlIjpudWxsfSwiUGFyZW50U3R5bGUiOm51bGx9LCJEYXRlRm9ybWF0Ijp7IiRpZCI6IjIxMCIsIkZvcm1hdFN0cmluZyI6Ik1NTSBkIiwiU2VwYXJhdG9yIjoiLyIsIlVzZUludGVybmF0aW9uYWxEYXRlRm9ybWF0IjpmYWxzZSwiRGF0ZUlzVmlzaWJsZSI6dHJ1ZSwiVGltZUlzVmlzaWJsZSI6ZmFsc2UsIkhvdXJEaWdpdHMiOjEsIkFtUG1EZXNpZ25hdG9yIjoyLCJUcmltMDBNaW51dGVzIjpmYWxzZSwiTGFzdEtub3duVmlzaWJpbGl0eVN0YXRlIjpudWxsfSwiSXNWaXNpYmxlIjpmYWxzZSwiUGFyZW50U3R5bGUiOm51bGx9LCJJbmRleCI6MCwiU21hcnREdXJhdGlvbkFjdGl2YXRlZCI6ZmFsc2UsIkRhdGVGb3JtYXQiOnsiJHJlZiI6IjIxMCJ9LCJJZCI6ImM5YzM4NjBlLWVkNzQtNDgzYy05ZmI5LWU5ZDI3MGI3YTUzOSIsIkltcG9ydElkIjpudWxsLCJUaXRsZSI6InRhc2siLCJOb3RlIjpudWxsLCJIeXBlcmxpbmsiOnsiJGlkIjoiMjExIiwiQWRkcmVzcyI6IiIsIlN1YkFkZHJlc3MiOiIifSwiSXNDaGFuZ2VkIjpmYWxzZSwiSXNOZXciOmZhbHNlfV0sIlN3aW1sYW5lcyI6W10sIk1zUHJvamVjdEl0ZW1zVHJlZSI6eyIkaWQiOiIyMTIiLCJSb290Ijp7IkltcG9ydElkIjpudWxsLCJJc0ltcG9ydGVkIjpmYWxzZSwiQ2hpbGRyZW4iOltdfX0sIk1ldGFkYXRhIjp7IiRpZCI6IjIxMyIsIlJlY2VudENvbG9yc0NvbGxlY3Rpb24iOiJbXSJ9LCJTZXR0aW5ncyI6eyIkaWQiOiIyMTQiLCJJbXBhT3B0aW9ucyI6eyIkaWQiOiIyMTUiLCJMZWZ0VG9SaWdodCI6ZmFsc2UsIlBheWxvYWRPcHRpb25zIjoyfSwiVXNlQ29tcHJlc3Npb24iOmZhbHNlLCJDb21wcmVzaW9uUGVyY2VudGFnZSI6NTAuMCwiSW5hY3RpdmVJbnRlcnZhbFdpZHRoVGhyZXNob2xkIjozMC4wLCJJbmFjdGl2ZUludGVydmFsV2lkdGgiOjEuMCwiU3BsaXRUYXNrcyI6ZmFsc2UsIlVzZUNsdXN0ZXIiOmZhbHNlLCJFcHNpbG9uIjo1LjAsIk1pblBvaW50c1RvRm9ybUFDbHVzdGVyIjoyLCJHZW5lcmF0ZUludmlzaWJsZVNoYXBlcyI6ZmFsc2UsIlNtYXJ0VGltZWxpbmVUYXNrUGVyY2VudGFnZUZpdCI6ZmFsc2V9LCJJc05ldyI6ZmFsc2UsIkltcG9ydFR5cGUiOjAsIkZpbGVQYXRoIjpudWxsLCJUaW1lQ29uZmlndXJhdGlvbiI6eyIkaWQiOiIyMTYiLCJVc2VUaW1lIjpmYWxzZSwiV29ya0RheVN0YXJ0IjoiMDA6MDA6MDAiLCJXb3JrRGF5RW5kIjoiMjM6NTk6MDAifSwiTGFzdFVzZWRUZW1wbGF0ZUlkIjoiOTVmYmYwZjctY2E2Yy00YmI5LWFlNzgtMWFhZjJjYTk2MGViIn0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heme/theme1.xml><?xml version="1.0" encoding="utf-8"?>
<a:theme xmlns:a="http://schemas.openxmlformats.org/drawingml/2006/main" name="eth_praesentation_16zu9_ETH1">
  <a:themeElements>
    <a:clrScheme name="ETH 1 - Externe Kommunikation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1F407A"/>
      </a:accent1>
      <a:accent2>
        <a:srgbClr val="435F8F"/>
      </a:accent2>
      <a:accent3>
        <a:srgbClr val="677DA5"/>
      </a:accent3>
      <a:accent4>
        <a:srgbClr val="8B9CBA"/>
      </a:accent4>
      <a:accent5>
        <a:srgbClr val="AEBACF"/>
      </a:accent5>
      <a:accent6>
        <a:srgbClr val="D2D9E4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1 - Externe Kommunikation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1F407A"/>
        </a:accent1>
        <a:accent2>
          <a:srgbClr val="435F8F"/>
        </a:accent2>
        <a:accent3>
          <a:srgbClr val="677DA5"/>
        </a:accent3>
        <a:accent4>
          <a:srgbClr val="8B9CBA"/>
        </a:accent4>
        <a:accent5>
          <a:srgbClr val="AEBACF"/>
        </a:accent5>
        <a:accent6>
          <a:srgbClr val="D2D9E4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10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eth_praesentation_16zu9_ETH2">
  <a:themeElements>
    <a:clrScheme name="ETH 2 - Interne Kommunikation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485A2C"/>
      </a:accent1>
      <a:accent2>
        <a:srgbClr val="65744E"/>
      </a:accent2>
      <a:accent3>
        <a:srgbClr val="838F70"/>
      </a:accent3>
      <a:accent4>
        <a:srgbClr val="A0A991"/>
      </a:accent4>
      <a:accent5>
        <a:srgbClr val="BDC4B3"/>
      </a:accent5>
      <a:accent6>
        <a:srgbClr val="DADED5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2 - Interne Kommunikation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485A2C"/>
        </a:accent1>
        <a:accent2>
          <a:srgbClr val="65744E"/>
        </a:accent2>
        <a:accent3>
          <a:srgbClr val="838F70"/>
        </a:accent3>
        <a:accent4>
          <a:srgbClr val="A0A991"/>
        </a:accent4>
        <a:accent5>
          <a:srgbClr val="BDC4B3"/>
        </a:accent5>
        <a:accent6>
          <a:srgbClr val="DADED5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3.xml><?xml version="1.0" encoding="utf-8"?>
<a:theme xmlns:a="http://schemas.openxmlformats.org/drawingml/2006/main" name="eth_praesentation_16zu9_ETH3">
  <a:themeElements>
    <a:clrScheme name="ETH 3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1269B0"/>
      </a:accent1>
      <a:accent2>
        <a:srgbClr val="3881BD"/>
      </a:accent2>
      <a:accent3>
        <a:srgbClr val="5E99C9"/>
      </a:accent3>
      <a:accent4>
        <a:srgbClr val="84B1D6"/>
      </a:accent4>
      <a:accent5>
        <a:srgbClr val="AAC9E3"/>
      </a:accent5>
      <a:accent6>
        <a:srgbClr val="D0E1EF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3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1269B0"/>
        </a:accent1>
        <a:accent2>
          <a:srgbClr val="3881BD"/>
        </a:accent2>
        <a:accent3>
          <a:srgbClr val="5E99C9"/>
        </a:accent3>
        <a:accent4>
          <a:srgbClr val="84B1D6"/>
        </a:accent4>
        <a:accent5>
          <a:srgbClr val="AAC9E3"/>
        </a:accent5>
        <a:accent6>
          <a:srgbClr val="D0E1EF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4.xml><?xml version="1.0" encoding="utf-8"?>
<a:theme xmlns:a="http://schemas.openxmlformats.org/drawingml/2006/main" name="eth_praesentation_16zu9_ETH4">
  <a:themeElements>
    <a:clrScheme name="ETH 4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72791C"/>
      </a:accent1>
      <a:accent2>
        <a:srgbClr val="898E40"/>
      </a:accent2>
      <a:accent3>
        <a:srgbClr val="9FA465"/>
      </a:accent3>
      <a:accent4>
        <a:srgbClr val="B6B989"/>
      </a:accent4>
      <a:accent5>
        <a:srgbClr val="CCCFAD"/>
      </a:accent5>
      <a:accent6>
        <a:srgbClr val="E3E4D2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4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72791C"/>
        </a:accent1>
        <a:accent2>
          <a:srgbClr val="898E40"/>
        </a:accent2>
        <a:accent3>
          <a:srgbClr val="9FA465"/>
        </a:accent3>
        <a:accent4>
          <a:srgbClr val="B6B989"/>
        </a:accent4>
        <a:accent5>
          <a:srgbClr val="CCCFAD"/>
        </a:accent5>
        <a:accent6>
          <a:srgbClr val="E3E4D2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5.xml><?xml version="1.0" encoding="utf-8"?>
<a:theme xmlns:a="http://schemas.openxmlformats.org/drawingml/2006/main" name="eth_praesentation_16zu9_ETH5">
  <a:themeElements>
    <a:clrScheme name="ETH 5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91056A"/>
      </a:accent1>
      <a:accent2>
        <a:srgbClr val="A32D82"/>
      </a:accent2>
      <a:accent3>
        <a:srgbClr val="B4559A"/>
      </a:accent3>
      <a:accent4>
        <a:srgbClr val="C67DB2"/>
      </a:accent4>
      <a:accent5>
        <a:srgbClr val="D7A5C9"/>
      </a:accent5>
      <a:accent6>
        <a:srgbClr val="DFCDE1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5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91056A"/>
        </a:accent1>
        <a:accent2>
          <a:srgbClr val="A32D82"/>
        </a:accent2>
        <a:accent3>
          <a:srgbClr val="B4559A"/>
        </a:accent3>
        <a:accent4>
          <a:srgbClr val="C67DB2"/>
        </a:accent4>
        <a:accent5>
          <a:srgbClr val="D7A5C9"/>
        </a:accent5>
        <a:accent6>
          <a:srgbClr val="DFCDE1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6.xml><?xml version="1.0" encoding="utf-8"?>
<a:theme xmlns:a="http://schemas.openxmlformats.org/drawingml/2006/main" name="eth_praesentation_16zu9_ETH6">
  <a:themeElements>
    <a:clrScheme name="ETH 6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6F6F64"/>
      </a:accent1>
      <a:accent2>
        <a:srgbClr val="86867D"/>
      </a:accent2>
      <a:accent3>
        <a:srgbClr val="9D9D96"/>
      </a:accent3>
      <a:accent4>
        <a:srgbClr val="B4B4AE"/>
      </a:accent4>
      <a:accent5>
        <a:srgbClr val="CBCBC7"/>
      </a:accent5>
      <a:accent6>
        <a:srgbClr val="E2E2E0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6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6F6F64"/>
        </a:accent1>
        <a:accent2>
          <a:srgbClr val="86867D"/>
        </a:accent2>
        <a:accent3>
          <a:srgbClr val="9D9D96"/>
        </a:accent3>
        <a:accent4>
          <a:srgbClr val="B4B4AE"/>
        </a:accent4>
        <a:accent5>
          <a:srgbClr val="CBCBC7"/>
        </a:accent5>
        <a:accent6>
          <a:srgbClr val="E2E2E0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7.xml><?xml version="1.0" encoding="utf-8"?>
<a:theme xmlns:a="http://schemas.openxmlformats.org/drawingml/2006/main" name="eth_praesentation_16zu9_ETH7">
  <a:themeElements>
    <a:clrScheme name="ETH 7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A8322D"/>
      </a:accent1>
      <a:accent2>
        <a:srgbClr val="B6534F"/>
      </a:accent2>
      <a:accent3>
        <a:srgbClr val="C47470"/>
      </a:accent3>
      <a:accent4>
        <a:srgbClr val="D29492"/>
      </a:accent4>
      <a:accent5>
        <a:srgbClr val="E0B5B3"/>
      </a:accent5>
      <a:accent6>
        <a:srgbClr val="EED6D5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7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A8322D"/>
        </a:accent1>
        <a:accent2>
          <a:srgbClr val="B6534F"/>
        </a:accent2>
        <a:accent3>
          <a:srgbClr val="C47470"/>
        </a:accent3>
        <a:accent4>
          <a:srgbClr val="D29492"/>
        </a:accent4>
        <a:accent5>
          <a:srgbClr val="E0B5B3"/>
        </a:accent5>
        <a:accent6>
          <a:srgbClr val="EED6D5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8.xml><?xml version="1.0" encoding="utf-8"?>
<a:theme xmlns:a="http://schemas.openxmlformats.org/drawingml/2006/main" name="eth_praesentation_16zu9_ETH8">
  <a:themeElements>
    <a:clrScheme name="ETH 8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07A96"/>
      </a:accent1>
      <a:accent2>
        <a:srgbClr val="298FA7"/>
      </a:accent2>
      <a:accent3>
        <a:srgbClr val="52A5B8"/>
      </a:accent3>
      <a:accent4>
        <a:srgbClr val="7ABAC8"/>
      </a:accent4>
      <a:accent5>
        <a:srgbClr val="A3CFD9"/>
      </a:accent5>
      <a:accent6>
        <a:srgbClr val="CCE4EA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8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007A96"/>
        </a:accent1>
        <a:accent2>
          <a:srgbClr val="298FA7"/>
        </a:accent2>
        <a:accent3>
          <a:srgbClr val="52A5B8"/>
        </a:accent3>
        <a:accent4>
          <a:srgbClr val="7ABAC8"/>
        </a:accent4>
        <a:accent5>
          <a:srgbClr val="A3CFD9"/>
        </a:accent5>
        <a:accent6>
          <a:srgbClr val="CCE4EA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9.xml><?xml version="1.0" encoding="utf-8"?>
<a:theme xmlns:a="http://schemas.openxmlformats.org/drawingml/2006/main" name="eth_praesentation_16zu9_ETH9">
  <a:themeElements>
    <a:clrScheme name="ETH 9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956013"/>
      </a:accent1>
      <a:accent2>
        <a:srgbClr val="A67939"/>
      </a:accent2>
      <a:accent3>
        <a:srgbClr val="B7935F"/>
      </a:accent3>
      <a:accent4>
        <a:srgbClr val="C8AC84"/>
      </a:accent4>
      <a:accent5>
        <a:srgbClr val="D9C6AA"/>
      </a:accent5>
      <a:accent6>
        <a:srgbClr val="EADFD0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9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956013"/>
        </a:accent1>
        <a:accent2>
          <a:srgbClr val="A67939"/>
        </a:accent2>
        <a:accent3>
          <a:srgbClr val="B7935F"/>
        </a:accent3>
        <a:accent4>
          <a:srgbClr val="C8AC84"/>
        </a:accent4>
        <a:accent5>
          <a:srgbClr val="D9C6AA"/>
        </a:accent5>
        <a:accent6>
          <a:srgbClr val="EADFD0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eth_praesentation_16zu9_en</Template>
  <TotalTime>1783</TotalTime>
  <Words>492</Words>
  <Application>Microsoft Office PowerPoint</Application>
  <PresentationFormat>Personalizzato</PresentationFormat>
  <Paragraphs>139</Paragraphs>
  <Slides>12</Slides>
  <Notes>11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9</vt:i4>
      </vt:variant>
      <vt:variant>
        <vt:lpstr>Titoli diapositive</vt:lpstr>
      </vt:variant>
      <vt:variant>
        <vt:i4>12</vt:i4>
      </vt:variant>
    </vt:vector>
  </HeadingPairs>
  <TitlesOfParts>
    <vt:vector size="25" baseType="lpstr">
      <vt:lpstr>Arial</vt:lpstr>
      <vt:lpstr>Calibri</vt:lpstr>
      <vt:lpstr>Cambria Math</vt:lpstr>
      <vt:lpstr>Wingdings</vt:lpstr>
      <vt:lpstr>eth_praesentation_16zu9_ETH1</vt:lpstr>
      <vt:lpstr>eth_praesentation_16zu9_ETH2</vt:lpstr>
      <vt:lpstr>eth_praesentation_16zu9_ETH3</vt:lpstr>
      <vt:lpstr>eth_praesentation_16zu9_ETH4</vt:lpstr>
      <vt:lpstr>eth_praesentation_16zu9_ETH5</vt:lpstr>
      <vt:lpstr>eth_praesentation_16zu9_ETH6</vt:lpstr>
      <vt:lpstr>eth_praesentation_16zu9_ETH7</vt:lpstr>
      <vt:lpstr>eth_praesentation_16zu9_ETH8</vt:lpstr>
      <vt:lpstr>eth_praesentation_16zu9_ETH9</vt:lpstr>
      <vt:lpstr>HGF for Behavioural Analysis: Perceptual Model for Anxiety Patients During Lockdown  </vt:lpstr>
      <vt:lpstr>Presentazione standard di PowerPoint</vt:lpstr>
      <vt:lpstr>Goal: HGF for Anxiety Recognition </vt:lpstr>
      <vt:lpstr>Experiment: Setup</vt:lpstr>
      <vt:lpstr>Experiment: Inputs</vt:lpstr>
      <vt:lpstr>Parameters’ Estimation: Involving vs. Impartial</vt:lpstr>
      <vt:lpstr>Parameters’ Correlation</vt:lpstr>
      <vt:lpstr>K-Means Clustering: Impartial Context</vt:lpstr>
      <vt:lpstr>K-Means Clustering: Involving Context</vt:lpstr>
      <vt:lpstr>Comparison of Simulations: Ideal vs. Involving Test’s Centroids</vt:lpstr>
      <vt:lpstr>Final Results: Summary</vt:lpstr>
      <vt:lpstr>Thank you for your attention!</vt:lpstr>
    </vt:vector>
  </TitlesOfParts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HGF for Behavioural Analysis: Perceptual Model for Anxiety Patients During Lockdown</dc:title>
  <dc:creator>Davide Menini</dc:creator>
  <cp:lastModifiedBy>Davide Menini</cp:lastModifiedBy>
  <cp:revision>128</cp:revision>
  <cp:lastPrinted>2013-06-08T11:22:51Z</cp:lastPrinted>
  <dcterms:created xsi:type="dcterms:W3CDTF">2020-05-23T09:41:23Z</dcterms:created>
  <dcterms:modified xsi:type="dcterms:W3CDTF">2021-05-05T07:20:52Z</dcterms:modified>
  <cp:contentStatus/>
</cp:coreProperties>
</file>